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3E9C38-00A6-40F4-9065-5C07A3E3B935}">
  <a:tblStyle styleId="{BA3E9C38-00A6-40F4-9065-5C07A3E3B9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Merriweather-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Merriweather-italic.fntdata"/><Relationship Id="rId16" Type="http://schemas.openxmlformats.org/officeDocument/2006/relationships/slide" Target="slides/slide9.xml"/><Relationship Id="rId38" Type="http://schemas.openxmlformats.org/officeDocument/2006/relationships/font" Target="fonts/Merriweather-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opedia.org/natural-language-process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ropengate.blogspot.com/2016/04/tf-idf-in-r-language.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yerys.com/articles/how-stop-words-can-affect-your-seo-and-also-revenue-if-you-are-publishe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opedia.org/natural-language-process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34.85.189.70:8501/"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machine-learning/crash-course/classification/precision-and-recall" TargetMode="External"/><Relationship Id="rId3" Type="http://schemas.openxmlformats.org/officeDocument/2006/relationships/hyperlink" Target="https://towardsdatascience.com/accuracy-precision-recall-or-f1-331fb37c5cb9"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Modified-Confusion-Matrix-Table-for-Accuracy-Prediction-of-24_fig4_319183193"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dnuggets.com/2019/10/data-scientist-data-management.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46c4c0701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6c4c0701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09514fb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09514fb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https://devopedia.org/natural-language-processing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46c4c070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6c4c070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0be1a29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0be1a29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d58f787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d58f787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0be1a299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0be1a299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6c4c0701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6c4c0701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09514fb9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09514fb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46c4c0701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6c4c0701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https://mropengate.blogspot.com/2016/04/tf-idf-in-r-language.html</a:t>
            </a:r>
            <a:endParaRPr/>
          </a:p>
          <a:p>
            <a:pPr indent="0" lvl="0" marL="0" rtl="0" algn="l">
              <a:spcBef>
                <a:spcPts val="0"/>
              </a:spcBef>
              <a:spcAft>
                <a:spcPts val="0"/>
              </a:spcAft>
              <a:buNone/>
            </a:pPr>
            <a:r>
              <a:rPr lang="en"/>
              <a:t>h</a:t>
            </a:r>
            <a:r>
              <a:rPr lang="en"/>
              <a:t>omonyms :  bank (river bank, institution, as into bank the ball of the wall), bark (tree, dog)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46c4c0701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6c4c0701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https://www.eyerys.com/articles/how-stop-words-can-affect-your-seo-and-also-revenue-if-you-are-publisher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44331f0d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4331f0d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46c4c0701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6c4c0701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709514fb9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09514fb9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https://devopedia.org/natural-language-processing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47cbb5701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7cbb5701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09514fb99_0_6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09514fb9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09514fb99_0_6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09514fb9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http://34.85.189.70:8501/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09514fb99_0_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09514fb9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09514fb99_0_8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09514fb9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09514fb99_0_8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09514fb9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6b2431bb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b2431bb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https://developers.google.com/machine-learning/crash-course/classification/precision-and-recall</a:t>
            </a:r>
            <a:endParaRPr/>
          </a:p>
          <a:p>
            <a:pPr indent="0" lvl="0" marL="0" rtl="0" algn="l">
              <a:spcBef>
                <a:spcPts val="0"/>
              </a:spcBef>
              <a:spcAft>
                <a:spcPts val="0"/>
              </a:spcAft>
              <a:buNone/>
            </a:pPr>
            <a:r>
              <a:rPr lang="en" u="sng">
                <a:solidFill>
                  <a:schemeClr val="hlink"/>
                </a:solidFill>
                <a:hlinkClick r:id="rId3"/>
              </a:rPr>
              <a:t>https://towardsdatascience.com/accuracy-precision-recall-or-f1-331fb37c5cb9</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6b2431bbb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b2431bbb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https://www.researchgate.net/figure/Modified-Confusion-Matrix-Table-for-Accuracy-Prediction-of-24_fig4_319183193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ecf6cfe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ecf6cfe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46c4c0701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6c4c0701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Generic email regex</a:t>
            </a:r>
            <a:endParaRPr/>
          </a:p>
          <a:p>
            <a:pPr indent="0" lvl="0" marL="0" rtl="0" algn="l">
              <a:spcBef>
                <a:spcPts val="0"/>
              </a:spcBef>
              <a:spcAft>
                <a:spcPts val="0"/>
              </a:spcAft>
              <a:buNone/>
            </a:pPr>
            <a:r>
              <a:rPr lang="en"/>
              <a:t>https://stackoverflow.com/questions/201323/how-to-validate-an-email-address-using-a-regular-expression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46c4c0701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6c4c0701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0c00695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0c00695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https://www.kdnuggets.com/2019/10/data-scientist-data-management.html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46c4c0701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6c4c0701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46d057a9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6d057a9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https://www.newyorker.com/magazine/2017/07/24/what-the-enron-e-mails-say-about-us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ef228ea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ef228ea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https://twitter.com/neilrkaye/status/1363417255812493314/photo/1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1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11"/>
          <p:cNvSpPr txBox="1"/>
          <p:nvPr>
            <p:ph idx="2" type="body"/>
          </p:nvPr>
        </p:nvSpPr>
        <p:spPr>
          <a:xfrm>
            <a:off x="4770025" y="281625"/>
            <a:ext cx="4242000" cy="4530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9" name="Google Shape;49;p11"/>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Title Top">
  <p:cSld name="SECTION_TITLE_AND_DESCRIPTION_1">
    <p:spTree>
      <p:nvGrpSpPr>
        <p:cNvPr id="50" name="Shape 50"/>
        <p:cNvGrpSpPr/>
        <p:nvPr/>
      </p:nvGrpSpPr>
      <p:grpSpPr>
        <a:xfrm>
          <a:off x="0" y="0"/>
          <a:ext cx="0" cy="0"/>
          <a:chOff x="0" y="0"/>
          <a:chExt cx="0" cy="0"/>
        </a:xfrm>
      </p:grpSpPr>
      <p:sp>
        <p:nvSpPr>
          <p:cNvPr id="51" name="Google Shape;51;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txBox="1"/>
          <p:nvPr>
            <p:ph type="title"/>
          </p:nvPr>
        </p:nvSpPr>
        <p:spPr>
          <a:xfrm>
            <a:off x="167100" y="158950"/>
            <a:ext cx="4242000" cy="148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 name="Google Shape;53;p12"/>
          <p:cNvSpPr txBox="1"/>
          <p:nvPr>
            <p:ph idx="1" type="body"/>
          </p:nvPr>
        </p:nvSpPr>
        <p:spPr>
          <a:xfrm>
            <a:off x="4770025" y="281625"/>
            <a:ext cx="4242000" cy="45300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12"/>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3"/>
          <p:cNvSpPr txBox="1"/>
          <p:nvPr>
            <p:ph idx="1" type="body"/>
          </p:nvPr>
        </p:nvSpPr>
        <p:spPr>
          <a:xfrm>
            <a:off x="126875" y="3940150"/>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7" name="Google Shape;57;p13"/>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0" name="Google Shape;60;p14"/>
          <p:cNvSpPr txBox="1"/>
          <p:nvPr>
            <p:ph idx="1" type="body"/>
          </p:nvPr>
        </p:nvSpPr>
        <p:spPr>
          <a:xfrm>
            <a:off x="179700" y="3161025"/>
            <a:ext cx="87180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4"/>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5"/>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64" name="Shape 64"/>
        <p:cNvGrpSpPr/>
        <p:nvPr/>
      </p:nvGrpSpPr>
      <p:grpSpPr>
        <a:xfrm>
          <a:off x="0" y="0"/>
          <a:ext cx="0" cy="0"/>
          <a:chOff x="0" y="0"/>
          <a:chExt cx="0" cy="0"/>
        </a:xfrm>
      </p:grpSpPr>
      <p:sp>
        <p:nvSpPr>
          <p:cNvPr id="65" name="Google Shape;65;p16"/>
          <p:cNvSpPr txBox="1"/>
          <p:nvPr>
            <p:ph type="title"/>
          </p:nvPr>
        </p:nvSpPr>
        <p:spPr>
          <a:xfrm>
            <a:off x="685800" y="342900"/>
            <a:ext cx="8458200" cy="514200"/>
          </a:xfrm>
          <a:prstGeom prst="rect">
            <a:avLst/>
          </a:prstGeom>
          <a:noFill/>
          <a:ln>
            <a:noFill/>
          </a:ln>
        </p:spPr>
        <p:txBody>
          <a:bodyPr anchorCtr="0" anchor="t" bIns="0" lIns="0" spcFirstLastPara="1" rIns="0" wrap="square" tIns="0">
            <a:noAutofit/>
          </a:bodyPr>
          <a:lstStyle>
            <a:lvl1pPr lvl="0" rtl="0" algn="l">
              <a:lnSpc>
                <a:spcPct val="83000"/>
              </a:lnSpc>
              <a:spcBef>
                <a:spcPts val="0"/>
              </a:spcBef>
              <a:spcAft>
                <a:spcPts val="0"/>
              </a:spcAft>
              <a:buSzPts val="2800"/>
              <a:buNone/>
              <a:defRPr/>
            </a:lvl1pPr>
            <a:lvl2pPr lvl="1" rtl="0" algn="l">
              <a:lnSpc>
                <a:spcPct val="83000"/>
              </a:lnSpc>
              <a:spcBef>
                <a:spcPts val="0"/>
              </a:spcBef>
              <a:spcAft>
                <a:spcPts val="0"/>
              </a:spcAft>
              <a:buSzPts val="2800"/>
              <a:buNone/>
              <a:defRPr/>
            </a:lvl2pPr>
            <a:lvl3pPr lvl="2" rtl="0" algn="l">
              <a:lnSpc>
                <a:spcPct val="83000"/>
              </a:lnSpc>
              <a:spcBef>
                <a:spcPts val="0"/>
              </a:spcBef>
              <a:spcAft>
                <a:spcPts val="0"/>
              </a:spcAft>
              <a:buSzPts val="2800"/>
              <a:buNone/>
              <a:defRPr/>
            </a:lvl3pPr>
            <a:lvl4pPr lvl="3" rtl="0" algn="l">
              <a:lnSpc>
                <a:spcPct val="83000"/>
              </a:lnSpc>
              <a:spcBef>
                <a:spcPts val="0"/>
              </a:spcBef>
              <a:spcAft>
                <a:spcPts val="0"/>
              </a:spcAft>
              <a:buSzPts val="2800"/>
              <a:buNone/>
              <a:defRPr/>
            </a:lvl4pPr>
            <a:lvl5pPr lvl="4" rtl="0" algn="l">
              <a:lnSpc>
                <a:spcPct val="83000"/>
              </a:lnSpc>
              <a:spcBef>
                <a:spcPts val="0"/>
              </a:spcBef>
              <a:spcAft>
                <a:spcPts val="0"/>
              </a:spcAft>
              <a:buSzPts val="2800"/>
              <a:buNone/>
              <a:defRPr/>
            </a:lvl5pPr>
            <a:lvl6pPr lvl="5" rtl="0" algn="l">
              <a:lnSpc>
                <a:spcPct val="83000"/>
              </a:lnSpc>
              <a:spcBef>
                <a:spcPts val="0"/>
              </a:spcBef>
              <a:spcAft>
                <a:spcPts val="0"/>
              </a:spcAft>
              <a:buSzPts val="2800"/>
              <a:buNone/>
              <a:defRPr/>
            </a:lvl6pPr>
            <a:lvl7pPr lvl="6" rtl="0" algn="l">
              <a:lnSpc>
                <a:spcPct val="83000"/>
              </a:lnSpc>
              <a:spcBef>
                <a:spcPts val="0"/>
              </a:spcBef>
              <a:spcAft>
                <a:spcPts val="0"/>
              </a:spcAft>
              <a:buSzPts val="2800"/>
              <a:buNone/>
              <a:defRPr/>
            </a:lvl7pPr>
            <a:lvl8pPr lvl="7" rtl="0" algn="l">
              <a:lnSpc>
                <a:spcPct val="83000"/>
              </a:lnSpc>
              <a:spcBef>
                <a:spcPts val="0"/>
              </a:spcBef>
              <a:spcAft>
                <a:spcPts val="0"/>
              </a:spcAft>
              <a:buSzPts val="2800"/>
              <a:buNone/>
              <a:defRPr/>
            </a:lvl8pPr>
            <a:lvl9pPr lvl="8" rtl="0" algn="l">
              <a:lnSpc>
                <a:spcPct val="83000"/>
              </a:lnSpc>
              <a:spcBef>
                <a:spcPts val="0"/>
              </a:spcBef>
              <a:spcAft>
                <a:spcPts val="0"/>
              </a:spcAft>
              <a:buSzPts val="2800"/>
              <a:buNone/>
              <a:defRPr/>
            </a:lvl9pPr>
          </a:lstStyle>
          <a:p/>
        </p:txBody>
      </p:sp>
      <p:sp>
        <p:nvSpPr>
          <p:cNvPr id="66" name="Google Shape;66;p16"/>
          <p:cNvSpPr txBox="1"/>
          <p:nvPr>
            <p:ph idx="1" type="body"/>
          </p:nvPr>
        </p:nvSpPr>
        <p:spPr>
          <a:xfrm>
            <a:off x="685800" y="803672"/>
            <a:ext cx="7848600" cy="3200400"/>
          </a:xfrm>
          <a:prstGeom prst="rect">
            <a:avLst/>
          </a:prstGeom>
          <a:noFill/>
          <a:ln>
            <a:noFill/>
          </a:ln>
        </p:spPr>
        <p:txBody>
          <a:bodyPr anchorCtr="0" anchor="t" bIns="0" lIns="0" spcFirstLastPara="1" rIns="0" wrap="square" tIns="0">
            <a:noAutofit/>
          </a:bodyPr>
          <a:lstStyle>
            <a:lvl1pPr indent="-228600" lvl="0" marL="457200" rtl="0" algn="l">
              <a:spcBef>
                <a:spcPts val="25"/>
              </a:spcBef>
              <a:spcAft>
                <a:spcPts val="0"/>
              </a:spcAft>
              <a:buSzPts val="1800"/>
              <a:buNone/>
              <a:defRPr/>
            </a:lvl1pPr>
            <a:lvl2pPr indent="-308610" lvl="1" marL="914400" rtl="0" algn="l">
              <a:spcBef>
                <a:spcPts val="408"/>
              </a:spcBef>
              <a:spcAft>
                <a:spcPts val="0"/>
              </a:spcAft>
              <a:buSzPts val="1260"/>
              <a:buChar char="○"/>
              <a:defRPr/>
            </a:lvl2pPr>
            <a:lvl3pPr indent="-342900" lvl="2" marL="1371600" rtl="0" algn="l">
              <a:spcBef>
                <a:spcPts val="306"/>
              </a:spcBef>
              <a:spcAft>
                <a:spcPts val="0"/>
              </a:spcAft>
              <a:buSzPts val="1800"/>
              <a:buChar char="■"/>
              <a:defRPr/>
            </a:lvl3pPr>
            <a:lvl4pPr indent="-342900" lvl="3" marL="1828800" rtl="0" algn="l">
              <a:spcBef>
                <a:spcPts val="306"/>
              </a:spcBef>
              <a:spcAft>
                <a:spcPts val="0"/>
              </a:spcAft>
              <a:buSzPts val="1800"/>
              <a:buChar char="●"/>
              <a:defRPr/>
            </a:lvl4pPr>
            <a:lvl5pPr indent="-342900" lvl="4" marL="2286000" rtl="0" algn="l">
              <a:spcBef>
                <a:spcPts val="25"/>
              </a:spcBef>
              <a:spcAft>
                <a:spcPts val="0"/>
              </a:spcAft>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7" name="Google Shape;67;p16"/>
          <p:cNvSpPr txBox="1"/>
          <p:nvPr>
            <p:ph idx="12" type="sldNum"/>
          </p:nvPr>
        </p:nvSpPr>
        <p:spPr>
          <a:xfrm>
            <a:off x="0" y="5078016"/>
            <a:ext cx="98400" cy="65400"/>
          </a:xfrm>
          <a:prstGeom prst="rect">
            <a:avLst/>
          </a:prstGeom>
          <a:noFill/>
          <a:ln>
            <a:noFill/>
          </a:ln>
        </p:spPr>
        <p:txBody>
          <a:bodyPr anchorCtr="0" anchor="ctr" bIns="0" lIns="0" spcFirstLastPara="1" rIns="0" wrap="square" tIns="0">
            <a:noAutofit/>
          </a:bodyPr>
          <a:lstStyle>
            <a:lvl1pPr indent="0" lvl="0" marL="0" marR="0" rtl="0" algn="l">
              <a:spcBef>
                <a:spcPts val="0"/>
              </a:spcBef>
              <a:spcAft>
                <a:spcPts val="0"/>
              </a:spcAft>
              <a:buNone/>
              <a:defRPr b="0" i="0" sz="1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100" u="none" cap="none" strike="noStrike">
                <a:solidFill>
                  <a:srgbClr val="FFFFFF"/>
                </a:solidFill>
                <a:latin typeface="Arial"/>
                <a:ea typeface="Arial"/>
                <a:cs typeface="Arial"/>
                <a:sym typeface="Arial"/>
              </a:defRPr>
            </a:lvl2pPr>
            <a:lvl3pPr indent="0" lvl="2" marL="0" marR="0" rtl="0" algn="l">
              <a:spcBef>
                <a:spcPts val="0"/>
              </a:spcBef>
              <a:spcAft>
                <a:spcPts val="0"/>
              </a:spcAft>
              <a:buNone/>
              <a:defRPr b="0" i="0" sz="100" u="none" cap="none" strike="noStrike">
                <a:solidFill>
                  <a:srgbClr val="FFFFFF"/>
                </a:solidFill>
                <a:latin typeface="Arial"/>
                <a:ea typeface="Arial"/>
                <a:cs typeface="Arial"/>
                <a:sym typeface="Arial"/>
              </a:defRPr>
            </a:lvl3pPr>
            <a:lvl4pPr indent="0" lvl="3" marL="0" marR="0" rtl="0" algn="l">
              <a:spcBef>
                <a:spcPts val="0"/>
              </a:spcBef>
              <a:spcAft>
                <a:spcPts val="0"/>
              </a:spcAft>
              <a:buNone/>
              <a:defRPr b="0" i="0" sz="100" u="none" cap="none" strike="noStrike">
                <a:solidFill>
                  <a:srgbClr val="FFFFFF"/>
                </a:solidFill>
                <a:latin typeface="Arial"/>
                <a:ea typeface="Arial"/>
                <a:cs typeface="Arial"/>
                <a:sym typeface="Arial"/>
              </a:defRPr>
            </a:lvl4pPr>
            <a:lvl5pPr indent="0" lvl="4" marL="0" marR="0" rtl="0" algn="l">
              <a:spcBef>
                <a:spcPts val="0"/>
              </a:spcBef>
              <a:spcAft>
                <a:spcPts val="0"/>
              </a:spcAft>
              <a:buNone/>
              <a:defRPr b="0" i="0" sz="100" u="none" cap="none" strike="noStrike">
                <a:solidFill>
                  <a:srgbClr val="FFFFFF"/>
                </a:solidFill>
                <a:latin typeface="Arial"/>
                <a:ea typeface="Arial"/>
                <a:cs typeface="Arial"/>
                <a:sym typeface="Arial"/>
              </a:defRPr>
            </a:lvl5pPr>
            <a:lvl6pPr indent="0" lvl="5" marL="0" marR="0" rtl="0" algn="l">
              <a:spcBef>
                <a:spcPts val="0"/>
              </a:spcBef>
              <a:spcAft>
                <a:spcPts val="0"/>
              </a:spcAft>
              <a:buNone/>
              <a:defRPr b="0" i="0" sz="100" u="none" cap="none" strike="noStrike">
                <a:solidFill>
                  <a:srgbClr val="FFFFFF"/>
                </a:solidFill>
                <a:latin typeface="Arial"/>
                <a:ea typeface="Arial"/>
                <a:cs typeface="Arial"/>
                <a:sym typeface="Arial"/>
              </a:defRPr>
            </a:lvl6pPr>
            <a:lvl7pPr indent="0" lvl="6" marL="0" marR="0" rtl="0" algn="l">
              <a:spcBef>
                <a:spcPts val="0"/>
              </a:spcBef>
              <a:spcAft>
                <a:spcPts val="0"/>
              </a:spcAft>
              <a:buNone/>
              <a:defRPr b="0" i="0" sz="100" u="none" cap="none" strike="noStrike">
                <a:solidFill>
                  <a:srgbClr val="FFFFFF"/>
                </a:solidFill>
                <a:latin typeface="Arial"/>
                <a:ea typeface="Arial"/>
                <a:cs typeface="Arial"/>
                <a:sym typeface="Arial"/>
              </a:defRPr>
            </a:lvl7pPr>
            <a:lvl8pPr indent="0" lvl="7" marL="0" marR="0" rtl="0" algn="l">
              <a:spcBef>
                <a:spcPts val="0"/>
              </a:spcBef>
              <a:spcAft>
                <a:spcPts val="0"/>
              </a:spcAft>
              <a:buNone/>
              <a:defRPr b="0" i="0" sz="100" u="none" cap="none" strike="noStrike">
                <a:solidFill>
                  <a:srgbClr val="FFFFFF"/>
                </a:solidFill>
                <a:latin typeface="Arial"/>
                <a:ea typeface="Arial"/>
                <a:cs typeface="Arial"/>
                <a:sym typeface="Arial"/>
              </a:defRPr>
            </a:lvl8pPr>
            <a:lvl9pPr indent="0" lvl="8" marL="0" marR="0" rtl="0" algn="l">
              <a:spcBef>
                <a:spcPts val="0"/>
              </a:spcBef>
              <a:spcAft>
                <a:spcPts val="0"/>
              </a:spcAft>
              <a:buNone/>
              <a:defRPr b="0" i="0" sz="1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18"/>
          <p:cNvSpPr txBox="1"/>
          <p:nvPr>
            <p:ph idx="1" type="subTitle"/>
          </p:nvPr>
        </p:nvSpPr>
        <p:spPr>
          <a:xfrm>
            <a:off x="311700" y="309767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18"/>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9"/>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20"/>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20"/>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3" name="Google Shape;83;p20"/>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21"/>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21"/>
          <p:cNvSpPr txBox="1"/>
          <p:nvPr>
            <p:ph idx="1" type="body"/>
          </p:nvPr>
        </p:nvSpPr>
        <p:spPr>
          <a:xfrm>
            <a:off x="96800" y="718500"/>
            <a:ext cx="3999900" cy="380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21"/>
          <p:cNvSpPr txBox="1"/>
          <p:nvPr>
            <p:ph idx="2" type="body"/>
          </p:nvPr>
        </p:nvSpPr>
        <p:spPr>
          <a:xfrm>
            <a:off x="4832400" y="718500"/>
            <a:ext cx="4188900" cy="380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p21"/>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22"/>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22"/>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23"/>
          <p:cNvSpPr txBox="1"/>
          <p:nvPr>
            <p:ph type="title"/>
          </p:nvPr>
        </p:nvSpPr>
        <p:spPr>
          <a:xfrm>
            <a:off x="158425" y="141975"/>
            <a:ext cx="28998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23"/>
          <p:cNvSpPr txBox="1"/>
          <p:nvPr>
            <p:ph idx="1" type="body"/>
          </p:nvPr>
        </p:nvSpPr>
        <p:spPr>
          <a:xfrm>
            <a:off x="204325" y="982050"/>
            <a:ext cx="3852900" cy="3567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5" name="Google Shape;95;p23"/>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Full Title - Left">
  <p:cSld name="ONE_COLUMN_TEXT_1">
    <p:spTree>
      <p:nvGrpSpPr>
        <p:cNvPr id="96" name="Shape 96"/>
        <p:cNvGrpSpPr/>
        <p:nvPr/>
      </p:nvGrpSpPr>
      <p:grpSpPr>
        <a:xfrm>
          <a:off x="0" y="0"/>
          <a:ext cx="0" cy="0"/>
          <a:chOff x="0" y="0"/>
          <a:chExt cx="0" cy="0"/>
        </a:xfrm>
      </p:grpSpPr>
      <p:sp>
        <p:nvSpPr>
          <p:cNvPr id="97" name="Google Shape;97;p24"/>
          <p:cNvSpPr txBox="1"/>
          <p:nvPr>
            <p:ph type="title"/>
          </p:nvPr>
        </p:nvSpPr>
        <p:spPr>
          <a:xfrm>
            <a:off x="158425" y="141975"/>
            <a:ext cx="88881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4"/>
          <p:cNvSpPr txBox="1"/>
          <p:nvPr>
            <p:ph idx="1" type="body"/>
          </p:nvPr>
        </p:nvSpPr>
        <p:spPr>
          <a:xfrm>
            <a:off x="204325" y="982050"/>
            <a:ext cx="3852900" cy="3567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Google Shape;99;p24"/>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Full Title - Right">
  <p:cSld name="ONE_COLUMN_TEXT_1_1">
    <p:spTree>
      <p:nvGrpSpPr>
        <p:cNvPr id="100" name="Shape 100"/>
        <p:cNvGrpSpPr/>
        <p:nvPr/>
      </p:nvGrpSpPr>
      <p:grpSpPr>
        <a:xfrm>
          <a:off x="0" y="0"/>
          <a:ext cx="0" cy="0"/>
          <a:chOff x="0" y="0"/>
          <a:chExt cx="0" cy="0"/>
        </a:xfrm>
      </p:grpSpPr>
      <p:sp>
        <p:nvSpPr>
          <p:cNvPr id="101" name="Google Shape;101;p25"/>
          <p:cNvSpPr txBox="1"/>
          <p:nvPr>
            <p:ph type="title"/>
          </p:nvPr>
        </p:nvSpPr>
        <p:spPr>
          <a:xfrm>
            <a:off x="158425" y="141975"/>
            <a:ext cx="88881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25"/>
          <p:cNvSpPr txBox="1"/>
          <p:nvPr>
            <p:ph idx="1" type="body"/>
          </p:nvPr>
        </p:nvSpPr>
        <p:spPr>
          <a:xfrm>
            <a:off x="4547725" y="982050"/>
            <a:ext cx="4304100" cy="3567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3" name="Google Shape;103;p25"/>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4" name="Shape 104"/>
        <p:cNvGrpSpPr/>
        <p:nvPr/>
      </p:nvGrpSpPr>
      <p:grpSpPr>
        <a:xfrm>
          <a:off x="0" y="0"/>
          <a:ext cx="0" cy="0"/>
          <a:chOff x="0" y="0"/>
          <a:chExt cx="0" cy="0"/>
        </a:xfrm>
      </p:grpSpPr>
      <p:sp>
        <p:nvSpPr>
          <p:cNvPr id="105" name="Google Shape;105;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6" name="Google Shape;106;p26"/>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0" name="Google Shape;110;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 name="Google Shape;111;p27"/>
          <p:cNvSpPr txBox="1"/>
          <p:nvPr>
            <p:ph idx="2" type="body"/>
          </p:nvPr>
        </p:nvSpPr>
        <p:spPr>
          <a:xfrm>
            <a:off x="4770025" y="281625"/>
            <a:ext cx="4242000" cy="45300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2" name="Google Shape;112;p27"/>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28"/>
          <p:cNvSpPr txBox="1"/>
          <p:nvPr>
            <p:ph idx="1" type="body"/>
          </p:nvPr>
        </p:nvSpPr>
        <p:spPr>
          <a:xfrm>
            <a:off x="126875" y="3940150"/>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5" name="Google Shape;115;p28"/>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sp>
        <p:nvSpPr>
          <p:cNvPr id="117" name="Google Shape;117;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8" name="Google Shape;118;p29"/>
          <p:cNvSpPr txBox="1"/>
          <p:nvPr>
            <p:ph idx="1" type="body"/>
          </p:nvPr>
        </p:nvSpPr>
        <p:spPr>
          <a:xfrm>
            <a:off x="179700" y="3161025"/>
            <a:ext cx="87180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9" name="Google Shape;119;p29"/>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30"/>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6" name="Shape 126"/>
        <p:cNvGrpSpPr/>
        <p:nvPr/>
      </p:nvGrpSpPr>
      <p:grpSpPr>
        <a:xfrm>
          <a:off x="0" y="0"/>
          <a:ext cx="0" cy="0"/>
          <a:chOff x="0" y="0"/>
          <a:chExt cx="0" cy="0"/>
        </a:xfrm>
      </p:grpSpPr>
      <p:sp>
        <p:nvSpPr>
          <p:cNvPr id="127" name="Google Shape;127;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8" name="Google Shape;128;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9" name="Google Shape;12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0" name="Shape 130"/>
        <p:cNvGrpSpPr/>
        <p:nvPr/>
      </p:nvGrpSpPr>
      <p:grpSpPr>
        <a:xfrm>
          <a:off x="0" y="0"/>
          <a:ext cx="0" cy="0"/>
          <a:chOff x="0" y="0"/>
          <a:chExt cx="0" cy="0"/>
        </a:xfrm>
      </p:grpSpPr>
      <p:sp>
        <p:nvSpPr>
          <p:cNvPr id="131" name="Google Shape;131;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2" name="Google Shape;13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3" name="Shape 133"/>
        <p:cNvGrpSpPr/>
        <p:nvPr/>
      </p:nvGrpSpPr>
      <p:grpSpPr>
        <a:xfrm>
          <a:off x="0" y="0"/>
          <a:ext cx="0" cy="0"/>
          <a:chOff x="0" y="0"/>
          <a:chExt cx="0" cy="0"/>
        </a:xfrm>
      </p:grpSpPr>
      <p:sp>
        <p:nvSpPr>
          <p:cNvPr id="134" name="Google Shape;13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6" name="Google Shape;13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7" name="Shape 137"/>
        <p:cNvGrpSpPr/>
        <p:nvPr/>
      </p:nvGrpSpPr>
      <p:grpSpPr>
        <a:xfrm>
          <a:off x="0" y="0"/>
          <a:ext cx="0" cy="0"/>
          <a:chOff x="0" y="0"/>
          <a:chExt cx="0" cy="0"/>
        </a:xfrm>
      </p:grpSpPr>
      <p:sp>
        <p:nvSpPr>
          <p:cNvPr id="138" name="Google Shape;13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0" name="Google Shape;140;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1" name="Google Shape;14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5" name="Shape 145"/>
        <p:cNvGrpSpPr/>
        <p:nvPr/>
      </p:nvGrpSpPr>
      <p:grpSpPr>
        <a:xfrm>
          <a:off x="0" y="0"/>
          <a:ext cx="0" cy="0"/>
          <a:chOff x="0" y="0"/>
          <a:chExt cx="0" cy="0"/>
        </a:xfrm>
      </p:grpSpPr>
      <p:sp>
        <p:nvSpPr>
          <p:cNvPr id="146" name="Google Shape;146;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7" name="Google Shape;147;p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8" name="Google Shape;1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9" name="Shape 149"/>
        <p:cNvGrpSpPr/>
        <p:nvPr/>
      </p:nvGrpSpPr>
      <p:grpSpPr>
        <a:xfrm>
          <a:off x="0" y="0"/>
          <a:ext cx="0" cy="0"/>
          <a:chOff x="0" y="0"/>
          <a:chExt cx="0" cy="0"/>
        </a:xfrm>
      </p:grpSpPr>
      <p:sp>
        <p:nvSpPr>
          <p:cNvPr id="150" name="Google Shape;150;p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1" name="Google Shape;15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5" name="Google Shape;155;p3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 name="Google Shape;156;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7" name="Google Shape;15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8" name="Shape 158"/>
        <p:cNvGrpSpPr/>
        <p:nvPr/>
      </p:nvGrpSpPr>
      <p:grpSpPr>
        <a:xfrm>
          <a:off x="0" y="0"/>
          <a:ext cx="0" cy="0"/>
          <a:chOff x="0" y="0"/>
          <a:chExt cx="0" cy="0"/>
        </a:xfrm>
      </p:grpSpPr>
      <p:sp>
        <p:nvSpPr>
          <p:cNvPr id="159" name="Google Shape;159;p4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60" name="Google Shape;16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1" name="Shape 161"/>
        <p:cNvGrpSpPr/>
        <p:nvPr/>
      </p:nvGrpSpPr>
      <p:grpSpPr>
        <a:xfrm>
          <a:off x="0" y="0"/>
          <a:ext cx="0" cy="0"/>
          <a:chOff x="0" y="0"/>
          <a:chExt cx="0" cy="0"/>
        </a:xfrm>
      </p:grpSpPr>
      <p:sp>
        <p:nvSpPr>
          <p:cNvPr id="162" name="Google Shape;162;p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3" name="Google Shape;163;p4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64" name="Google Shape;16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
        <p:nvSpPr>
          <p:cNvPr id="166" name="Google Shape;16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96800" y="718500"/>
            <a:ext cx="3999900" cy="380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718500"/>
            <a:ext cx="4188900" cy="380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158425" y="141975"/>
            <a:ext cx="28998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204325" y="982050"/>
            <a:ext cx="3852900" cy="356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Full Title">
  <p:cSld name="ONE_COLUMN_TEXT_1">
    <p:spTree>
      <p:nvGrpSpPr>
        <p:cNvPr id="33" name="Shape 33"/>
        <p:cNvGrpSpPr/>
        <p:nvPr/>
      </p:nvGrpSpPr>
      <p:grpSpPr>
        <a:xfrm>
          <a:off x="0" y="0"/>
          <a:ext cx="0" cy="0"/>
          <a:chOff x="0" y="0"/>
          <a:chExt cx="0" cy="0"/>
        </a:xfrm>
      </p:grpSpPr>
      <p:sp>
        <p:nvSpPr>
          <p:cNvPr id="34" name="Google Shape;34;p8"/>
          <p:cNvSpPr txBox="1"/>
          <p:nvPr>
            <p:ph type="title"/>
          </p:nvPr>
        </p:nvSpPr>
        <p:spPr>
          <a:xfrm>
            <a:off x="158425" y="141975"/>
            <a:ext cx="88695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 name="Google Shape;35;p8"/>
          <p:cNvSpPr txBox="1"/>
          <p:nvPr>
            <p:ph idx="1" type="body"/>
          </p:nvPr>
        </p:nvSpPr>
        <p:spPr>
          <a:xfrm>
            <a:off x="204325" y="982050"/>
            <a:ext cx="3852900" cy="3567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 name="Google Shape;36;p8"/>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Full Title - Right">
  <p:cSld name="ONE_COLUMN_TEXT_1_1">
    <p:spTree>
      <p:nvGrpSpPr>
        <p:cNvPr id="37" name="Shape 37"/>
        <p:cNvGrpSpPr/>
        <p:nvPr/>
      </p:nvGrpSpPr>
      <p:grpSpPr>
        <a:xfrm>
          <a:off x="0" y="0"/>
          <a:ext cx="0" cy="0"/>
          <a:chOff x="0" y="0"/>
          <a:chExt cx="0" cy="0"/>
        </a:xfrm>
      </p:grpSpPr>
      <p:sp>
        <p:nvSpPr>
          <p:cNvPr id="38" name="Google Shape;38;p9"/>
          <p:cNvSpPr txBox="1"/>
          <p:nvPr>
            <p:ph type="title"/>
          </p:nvPr>
        </p:nvSpPr>
        <p:spPr>
          <a:xfrm>
            <a:off x="158425" y="141975"/>
            <a:ext cx="88695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9"/>
          <p:cNvSpPr txBox="1"/>
          <p:nvPr>
            <p:ph idx="1" type="body"/>
          </p:nvPr>
        </p:nvSpPr>
        <p:spPr>
          <a:xfrm>
            <a:off x="4802025" y="982050"/>
            <a:ext cx="4208100" cy="3567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9"/>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1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10"/>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3.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2.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1.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2" Type="http://schemas.openxmlformats.org/officeDocument/2006/relationships/theme" Target="../theme/theme2.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6800" y="66600"/>
            <a:ext cx="89244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1pPr>
            <a:lvl2pPr lvl="1">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2pPr>
            <a:lvl3pPr lvl="2">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3pPr>
            <a:lvl4pPr lvl="3">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4pPr>
            <a:lvl5pPr lvl="4">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5pPr>
            <a:lvl6pPr lvl="5">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6pPr>
            <a:lvl7pPr lvl="6">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7pPr>
            <a:lvl8pPr lvl="7">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8pPr>
            <a:lvl9pPr lvl="8">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9pPr>
          </a:lstStyle>
          <a:p/>
        </p:txBody>
      </p:sp>
      <p:sp>
        <p:nvSpPr>
          <p:cNvPr id="7" name="Google Shape;7;p1"/>
          <p:cNvSpPr txBox="1"/>
          <p:nvPr>
            <p:ph idx="1" type="body"/>
          </p:nvPr>
        </p:nvSpPr>
        <p:spPr>
          <a:xfrm>
            <a:off x="96800" y="718525"/>
            <a:ext cx="89244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erriweather"/>
              <a:buChar char="●"/>
              <a:defRPr sz="1800">
                <a:solidFill>
                  <a:schemeClr val="dk2"/>
                </a:solidFill>
                <a:latin typeface="Merriweather"/>
                <a:ea typeface="Merriweather"/>
                <a:cs typeface="Merriweather"/>
                <a:sym typeface="Merriweather"/>
              </a:defRPr>
            </a:lvl1pPr>
            <a:lvl2pPr indent="-317500" lvl="1" marL="9144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2pPr>
            <a:lvl3pPr indent="-317500" lvl="2" marL="13716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3pPr>
            <a:lvl4pPr indent="-317500" lvl="3" marL="18288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4pPr>
            <a:lvl5pPr indent="-317500" lvl="4" marL="22860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5pPr>
            <a:lvl6pPr indent="-317500" lvl="5" marL="27432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6pPr>
            <a:lvl7pPr indent="-317500" lvl="6" marL="32004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7pPr>
            <a:lvl8pPr indent="-317500" lvl="7" marL="36576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8pPr>
            <a:lvl9pPr indent="-317500" lvl="8" marL="4114800">
              <a:lnSpc>
                <a:spcPct val="115000"/>
              </a:lnSpc>
              <a:spcBef>
                <a:spcPts val="1600"/>
              </a:spcBef>
              <a:spcAft>
                <a:spcPts val="1600"/>
              </a:spcAft>
              <a:buClr>
                <a:schemeClr val="dk2"/>
              </a:buClr>
              <a:buSzPts val="1400"/>
              <a:buFont typeface="Merriweather"/>
              <a:buChar char="■"/>
              <a:defRPr>
                <a:solidFill>
                  <a:schemeClr val="dk2"/>
                </a:solidFill>
                <a:latin typeface="Merriweather"/>
                <a:ea typeface="Merriweather"/>
                <a:cs typeface="Merriweather"/>
                <a:sym typeface="Merriweather"/>
              </a:defRPr>
            </a:lvl9pPr>
          </a:lstStyle>
          <a:p/>
        </p:txBody>
      </p:sp>
      <p:sp>
        <p:nvSpPr>
          <p:cNvPr id="8" name="Google Shape;8;p1"/>
          <p:cNvSpPr txBox="1"/>
          <p:nvPr>
            <p:ph idx="12" type="sldNum"/>
          </p:nvPr>
        </p:nvSpPr>
        <p:spPr>
          <a:xfrm>
            <a:off x="8551733" y="4811492"/>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96800" y="4690800"/>
            <a:ext cx="1806425" cy="452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pic>
        <p:nvPicPr>
          <p:cNvPr id="69" name="Google Shape;69;p17"/>
          <p:cNvPicPr preferRelativeResize="0"/>
          <p:nvPr/>
        </p:nvPicPr>
        <p:blipFill>
          <a:blip r:embed="rId1">
            <a:alphaModFix/>
          </a:blip>
          <a:stretch>
            <a:fillRect/>
          </a:stretch>
        </p:blipFill>
        <p:spPr>
          <a:xfrm>
            <a:off x="96800" y="4761950"/>
            <a:ext cx="1354820" cy="339525"/>
          </a:xfrm>
          <a:prstGeom prst="rect">
            <a:avLst/>
          </a:prstGeom>
          <a:noFill/>
          <a:ln>
            <a:noFill/>
          </a:ln>
        </p:spPr>
      </p:pic>
      <p:sp>
        <p:nvSpPr>
          <p:cNvPr id="70" name="Google Shape;70;p17"/>
          <p:cNvSpPr txBox="1"/>
          <p:nvPr>
            <p:ph type="title"/>
          </p:nvPr>
        </p:nvSpPr>
        <p:spPr>
          <a:xfrm>
            <a:off x="96800" y="66600"/>
            <a:ext cx="89244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1pPr>
            <a:lvl2pPr lvl="1"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2pPr>
            <a:lvl3pPr lvl="2"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3pPr>
            <a:lvl4pPr lvl="3"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4pPr>
            <a:lvl5pPr lvl="4"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5pPr>
            <a:lvl6pPr lvl="5"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6pPr>
            <a:lvl7pPr lvl="6"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7pPr>
            <a:lvl8pPr lvl="7"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8pPr>
            <a:lvl9pPr lvl="8" rt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9pPr>
          </a:lstStyle>
          <a:p/>
        </p:txBody>
      </p:sp>
      <p:sp>
        <p:nvSpPr>
          <p:cNvPr id="71" name="Google Shape;71;p17"/>
          <p:cNvSpPr txBox="1"/>
          <p:nvPr>
            <p:ph idx="1" type="body"/>
          </p:nvPr>
        </p:nvSpPr>
        <p:spPr>
          <a:xfrm>
            <a:off x="96800" y="718525"/>
            <a:ext cx="8924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erriweather"/>
              <a:buChar char="●"/>
              <a:defRPr sz="1800">
                <a:solidFill>
                  <a:schemeClr val="dk2"/>
                </a:solidFill>
                <a:latin typeface="Merriweather"/>
                <a:ea typeface="Merriweather"/>
                <a:cs typeface="Merriweather"/>
                <a:sym typeface="Merriweather"/>
              </a:defRPr>
            </a:lvl1pPr>
            <a:lvl2pPr indent="-317500" lvl="1" marL="914400" rtl="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2pPr>
            <a:lvl3pPr indent="-317500" lvl="2" marL="1371600" rtl="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3pPr>
            <a:lvl4pPr indent="-317500" lvl="3" marL="1828800" rtl="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4pPr>
            <a:lvl5pPr indent="-317500" lvl="4" marL="2286000" rtl="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5pPr>
            <a:lvl6pPr indent="-317500" lvl="5" marL="2743200" rtl="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6pPr>
            <a:lvl7pPr indent="-317500" lvl="6" marL="3200400" rtl="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7pPr>
            <a:lvl8pPr indent="-317500" lvl="7" marL="3657600" rtl="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8pPr>
            <a:lvl9pPr indent="-317500" lvl="8" marL="4114800" rtl="0">
              <a:lnSpc>
                <a:spcPct val="115000"/>
              </a:lnSpc>
              <a:spcBef>
                <a:spcPts val="1600"/>
              </a:spcBef>
              <a:spcAft>
                <a:spcPts val="1600"/>
              </a:spcAft>
              <a:buClr>
                <a:schemeClr val="dk2"/>
              </a:buClr>
              <a:buSzPts val="1400"/>
              <a:buFont typeface="Merriweather"/>
              <a:buChar char="■"/>
              <a:defRPr>
                <a:solidFill>
                  <a:schemeClr val="dk2"/>
                </a:solidFill>
                <a:latin typeface="Merriweather"/>
                <a:ea typeface="Merriweather"/>
                <a:cs typeface="Merriweather"/>
                <a:sym typeface="Merriweather"/>
              </a:defRPr>
            </a:lvl9pPr>
          </a:lstStyle>
          <a:p/>
        </p:txBody>
      </p:sp>
      <p:sp>
        <p:nvSpPr>
          <p:cNvPr id="72" name="Google Shape;72;p17"/>
          <p:cNvSpPr txBox="1"/>
          <p:nvPr>
            <p:ph idx="12" type="sldNum"/>
          </p:nvPr>
        </p:nvSpPr>
        <p:spPr>
          <a:xfrm>
            <a:off x="8551733" y="4811492"/>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2" name="Shape 122"/>
        <p:cNvGrpSpPr/>
        <p:nvPr/>
      </p:nvGrpSpPr>
      <p:grpSpPr>
        <a:xfrm>
          <a:off x="0" y="0"/>
          <a:ext cx="0" cy="0"/>
          <a:chOff x="0" y="0"/>
          <a:chExt cx="0" cy="0"/>
        </a:xfrm>
      </p:grpSpPr>
      <p:sp>
        <p:nvSpPr>
          <p:cNvPr id="123" name="Google Shape;12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4" name="Google Shape;124;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25" name="Google Shape;12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8.png"/><Relationship Id="rId13" Type="http://schemas.openxmlformats.org/officeDocument/2006/relationships/image" Target="../media/image25.png"/><Relationship Id="rId12"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Text Mining 1 </a:t>
            </a:r>
            <a:endParaRPr/>
          </a:p>
        </p:txBody>
      </p:sp>
      <p:sp>
        <p:nvSpPr>
          <p:cNvPr id="172" name="Google Shape;172;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Brock Tibert</a:t>
            </a:r>
            <a:endParaRPr/>
          </a:p>
          <a:p>
            <a:pPr indent="0" lvl="0" marL="0" rtl="0" algn="ctr">
              <a:spcBef>
                <a:spcPts val="0"/>
              </a:spcBef>
              <a:spcAft>
                <a:spcPts val="0"/>
              </a:spcAft>
              <a:buNone/>
            </a:pPr>
            <a:r>
              <a:rPr lang="en"/>
              <a:t>btibert@bu.edu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2"/>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26" name="Google Shape;226;p52"/>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Pattern Discovery (Unsupervised Learning)</a:t>
            </a:r>
            <a:endParaRPr/>
          </a:p>
          <a:p>
            <a:pPr indent="-342900" lvl="0" marL="457200" rtl="0" algn="l">
              <a:spcBef>
                <a:spcPts val="0"/>
              </a:spcBef>
              <a:spcAft>
                <a:spcPts val="0"/>
              </a:spcAft>
              <a:buSzPts val="1800"/>
              <a:buChar char="●"/>
            </a:pPr>
            <a:r>
              <a:rPr lang="en"/>
              <a:t>Prediction (Supervised Learning)</a:t>
            </a:r>
            <a:endParaRPr/>
          </a:p>
          <a:p>
            <a:pPr indent="0" lvl="0" marL="0" rtl="0" algn="l">
              <a:spcBef>
                <a:spcPts val="1600"/>
              </a:spcBef>
              <a:spcAft>
                <a:spcPts val="0"/>
              </a:spcAft>
              <a:buNone/>
            </a:pPr>
            <a:r>
              <a:rPr lang="en"/>
              <a:t>These are the </a:t>
            </a:r>
            <a:r>
              <a:rPr b="1" lang="en">
                <a:solidFill>
                  <a:srgbClr val="FF0000"/>
                </a:solidFill>
              </a:rPr>
              <a:t>same goals</a:t>
            </a:r>
            <a:r>
              <a:rPr lang="en"/>
              <a:t> for </a:t>
            </a:r>
            <a:r>
              <a:rPr b="1" lang="en">
                <a:solidFill>
                  <a:srgbClr val="0000FF"/>
                </a:solidFill>
              </a:rPr>
              <a:t>all of the tasks</a:t>
            </a:r>
            <a:r>
              <a:rPr lang="en"/>
              <a:t> we have covered in in the program. It’s just about putting the data together </a:t>
            </a:r>
            <a:r>
              <a:rPr b="1" lang="en">
                <a:solidFill>
                  <a:srgbClr val="000000"/>
                </a:solidFill>
              </a:rPr>
              <a:t>properly</a:t>
            </a:r>
            <a:r>
              <a:rPr lang="en"/>
              <a:t>, for our </a:t>
            </a:r>
            <a:r>
              <a:rPr b="1" lang="en">
                <a:solidFill>
                  <a:srgbClr val="000000"/>
                </a:solidFill>
              </a:rPr>
              <a:t>need</a:t>
            </a:r>
            <a:r>
              <a:rPr lang="en"/>
              <a:t>.</a:t>
            </a:r>
            <a:endParaRPr/>
          </a:p>
          <a:p>
            <a:pPr indent="-342900" lvl="0" marL="457200" rtl="0" algn="l">
              <a:spcBef>
                <a:spcPts val="1600"/>
              </a:spcBef>
              <a:spcAft>
                <a:spcPts val="0"/>
              </a:spcAft>
              <a:buSzPts val="1800"/>
              <a:buChar char="●"/>
            </a:pPr>
            <a:r>
              <a:rPr lang="en"/>
              <a:t>Data acquisition, cleaning, reshaping, compression</a:t>
            </a:r>
            <a:endParaRPr/>
          </a:p>
          <a:p>
            <a:pPr indent="0" lvl="0" marL="0" rtl="0" algn="l">
              <a:spcBef>
                <a:spcPts val="1600"/>
              </a:spcBef>
              <a:spcAft>
                <a:spcPts val="0"/>
              </a:spcAft>
              <a:buNone/>
            </a:pPr>
            <a:r>
              <a:rPr lang="en"/>
              <a:t>In addition, text mining can be applied to look “inside” a document to:</a:t>
            </a:r>
            <a:endParaRPr/>
          </a:p>
          <a:p>
            <a:pPr indent="-342900" lvl="0" marL="457200" rtl="0" algn="l">
              <a:spcBef>
                <a:spcPts val="1600"/>
              </a:spcBef>
              <a:spcAft>
                <a:spcPts val="0"/>
              </a:spcAft>
              <a:buSzPts val="1800"/>
              <a:buChar char="●"/>
            </a:pPr>
            <a:r>
              <a:rPr lang="en"/>
              <a:t>Identify targets of positive/negative sentiments</a:t>
            </a:r>
            <a:endParaRPr/>
          </a:p>
          <a:p>
            <a:pPr indent="-342900" lvl="0" marL="457200" rtl="0" algn="l">
              <a:spcBef>
                <a:spcPts val="0"/>
              </a:spcBef>
              <a:spcAft>
                <a:spcPts val="0"/>
              </a:spcAft>
              <a:buSzPts val="1800"/>
              <a:buChar char="●"/>
            </a:pPr>
            <a:r>
              <a:rPr lang="en"/>
              <a:t>Predict the intent</a:t>
            </a:r>
            <a:endParaRPr/>
          </a:p>
          <a:p>
            <a:pPr indent="-342900" lvl="0" marL="457200" rtl="0" algn="l">
              <a:spcBef>
                <a:spcPts val="0"/>
              </a:spcBef>
              <a:spcAft>
                <a:spcPts val="0"/>
              </a:spcAft>
              <a:buSzPts val="1800"/>
              <a:buChar char="●"/>
            </a:pPr>
            <a:r>
              <a:rPr lang="en"/>
              <a:t>Extract entities and relationships </a:t>
            </a:r>
            <a:endParaRPr/>
          </a:p>
          <a:p>
            <a:pPr indent="-342900" lvl="0" marL="457200" rtl="0" algn="l">
              <a:spcBef>
                <a:spcPts val="0"/>
              </a:spcBef>
              <a:spcAft>
                <a:spcPts val="0"/>
              </a:spcAft>
              <a:buSzPts val="1800"/>
              <a:buChar char="●"/>
            </a:pPr>
            <a:r>
              <a:rPr lang="en"/>
              <a:t>Identify the level of complexity in a document</a:t>
            </a:r>
            <a:endParaRPr/>
          </a:p>
          <a:p>
            <a:pPr indent="-317500" lvl="1" marL="914400" rtl="0" algn="l">
              <a:spcBef>
                <a:spcPts val="0"/>
              </a:spcBef>
              <a:spcAft>
                <a:spcPts val="0"/>
              </a:spcAft>
              <a:buSzPts val="1400"/>
              <a:buChar char="○"/>
            </a:pPr>
            <a:r>
              <a:rPr lang="en"/>
              <a:t>E.g. Find the proper educational material for children</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3"/>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2" name="Google Shape;232;p53"/>
          <p:cNvPicPr preferRelativeResize="0"/>
          <p:nvPr/>
        </p:nvPicPr>
        <p:blipFill>
          <a:blip r:embed="rId3">
            <a:alphaModFix/>
          </a:blip>
          <a:stretch>
            <a:fillRect/>
          </a:stretch>
        </p:blipFill>
        <p:spPr>
          <a:xfrm>
            <a:off x="0" y="413470"/>
            <a:ext cx="9143999" cy="4316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4"/>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Mining Setup</a:t>
            </a:r>
            <a:endParaRPr/>
          </a:p>
        </p:txBody>
      </p:sp>
      <p:sp>
        <p:nvSpPr>
          <p:cNvPr id="238" name="Google Shape;238;p54"/>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Mining techniques allow us to combine </a:t>
            </a:r>
            <a:r>
              <a:rPr b="1" lang="en">
                <a:solidFill>
                  <a:srgbClr val="0000FF"/>
                </a:solidFill>
              </a:rPr>
              <a:t>natural language processing</a:t>
            </a:r>
            <a:r>
              <a:rPr lang="en">
                <a:solidFill>
                  <a:srgbClr val="0000FF"/>
                </a:solidFill>
              </a:rPr>
              <a:t> </a:t>
            </a:r>
            <a:r>
              <a:rPr lang="en"/>
              <a:t>with </a:t>
            </a:r>
            <a:r>
              <a:rPr b="1" lang="en">
                <a:solidFill>
                  <a:srgbClr val="0000FF"/>
                </a:solidFill>
              </a:rPr>
              <a:t>ML methods</a:t>
            </a:r>
            <a:r>
              <a:rPr lang="en"/>
              <a:t> in order to identify patterns and make predictions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All the classification and clustering techniques we have discussed are applicable, as soon as we transfer and parse the data into a familiar row-column format.</a:t>
            </a:r>
            <a:endParaRPr/>
          </a:p>
          <a:p>
            <a:pPr indent="-317500" lvl="1" marL="914400" rtl="0" algn="l">
              <a:spcBef>
                <a:spcPts val="0"/>
              </a:spcBef>
              <a:spcAft>
                <a:spcPts val="0"/>
              </a:spcAft>
              <a:buSzPts val="1400"/>
              <a:buChar char="○"/>
            </a:pPr>
            <a:r>
              <a:rPr lang="en"/>
              <a:t>This is the format we will mostly focus on for our text work</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239" name="Google Shape;239;p54"/>
          <p:cNvSpPr txBox="1"/>
          <p:nvPr/>
        </p:nvSpPr>
        <p:spPr>
          <a:xfrm>
            <a:off x="913325" y="3840200"/>
            <a:ext cx="7643100" cy="1039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There is a highly active community in python when it comes to building tools to work with text as a datasource.  </a:t>
            </a:r>
            <a:r>
              <a:rPr lang="en">
                <a:latin typeface="Merriweather"/>
                <a:ea typeface="Merriweather"/>
                <a:cs typeface="Merriweather"/>
                <a:sym typeface="Merriweather"/>
              </a:rPr>
              <a:t>Unfortunately</a:t>
            </a:r>
            <a:r>
              <a:rPr lang="en">
                <a:latin typeface="Merriweather"/>
                <a:ea typeface="Merriweather"/>
                <a:cs typeface="Merriweather"/>
                <a:sym typeface="Merriweather"/>
              </a:rPr>
              <a:t> it’s not as well as concentrated as there are “competing” projects that put their spin on core tasks and work.</a:t>
            </a:r>
            <a:endParaRPr>
              <a:latin typeface="Merriweather"/>
              <a:ea typeface="Merriweather"/>
              <a:cs typeface="Merriweather"/>
              <a:sym typeface="Merriweather"/>
            </a:endParaRPr>
          </a:p>
          <a:p>
            <a:pPr indent="0" lvl="0" marL="0" rtl="0" algn="ctr">
              <a:spcBef>
                <a:spcPts val="0"/>
              </a:spcBef>
              <a:spcAft>
                <a:spcPts val="0"/>
              </a:spcAft>
              <a:buNone/>
            </a:pPr>
            <a:r>
              <a:t/>
            </a:r>
            <a:endParaRPr>
              <a:latin typeface="Merriweather"/>
              <a:ea typeface="Merriweather"/>
              <a:cs typeface="Merriweather"/>
              <a:sym typeface="Merriweather"/>
            </a:endParaRPr>
          </a:p>
          <a:p>
            <a:pPr indent="0" lvl="0" marL="0" rtl="0" algn="ctr">
              <a:spcBef>
                <a:spcPts val="0"/>
              </a:spcBef>
              <a:spcAft>
                <a:spcPts val="0"/>
              </a:spcAft>
              <a:buNone/>
            </a:pPr>
            <a:r>
              <a:rPr i="1" lang="en">
                <a:latin typeface="Merriweather"/>
                <a:ea typeface="Merriweather"/>
                <a:cs typeface="Merriweather"/>
                <a:sym typeface="Merriweather"/>
              </a:rPr>
              <a:t>variations of the same theme</a:t>
            </a:r>
            <a:endParaRPr>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5"/>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Toolkits in python (an abbreviated list!)</a:t>
            </a:r>
            <a:endParaRPr/>
          </a:p>
        </p:txBody>
      </p:sp>
      <p:graphicFrame>
        <p:nvGraphicFramePr>
          <p:cNvPr id="245" name="Google Shape;245;p55"/>
          <p:cNvGraphicFramePr/>
          <p:nvPr/>
        </p:nvGraphicFramePr>
        <p:xfrm>
          <a:off x="296700" y="1387875"/>
          <a:ext cx="3000000" cy="3000000"/>
        </p:xfrm>
        <a:graphic>
          <a:graphicData uri="http://schemas.openxmlformats.org/drawingml/2006/table">
            <a:tbl>
              <a:tblPr>
                <a:noFill/>
                <a:tableStyleId>{BA3E9C38-00A6-40F4-9065-5C07A3E3B935}</a:tableStyleId>
              </a:tblPr>
              <a:tblGrid>
                <a:gridCol w="1432525"/>
                <a:gridCol w="1432525"/>
                <a:gridCol w="1432525"/>
                <a:gridCol w="1432525"/>
                <a:gridCol w="1432525"/>
                <a:gridCol w="1432525"/>
              </a:tblGrid>
              <a:tr h="381000">
                <a:tc>
                  <a:txBody>
                    <a:bodyPr/>
                    <a:lstStyle/>
                    <a:p>
                      <a:pPr indent="0" lvl="0" marL="0" rtl="0" algn="ctr">
                        <a:spcBef>
                          <a:spcPts val="0"/>
                        </a:spcBef>
                        <a:spcAft>
                          <a:spcPts val="0"/>
                        </a:spcAft>
                        <a:buNone/>
                      </a:pPr>
                      <a:r>
                        <a:rPr lang="en"/>
                        <a:t>nltk</a:t>
                      </a:r>
                      <a:endParaRPr/>
                    </a:p>
                  </a:txBody>
                  <a:tcPr marT="91425" marB="91425" marR="91425" marL="91425" anchor="ctr"/>
                </a:tc>
                <a:tc>
                  <a:txBody>
                    <a:bodyPr/>
                    <a:lstStyle/>
                    <a:p>
                      <a:pPr indent="0" lvl="0" marL="0" rtl="0" algn="ctr">
                        <a:spcBef>
                          <a:spcPts val="0"/>
                        </a:spcBef>
                        <a:spcAft>
                          <a:spcPts val="0"/>
                        </a:spcAft>
                        <a:buNone/>
                      </a:pPr>
                      <a:r>
                        <a:rPr lang="en"/>
                        <a:t>sckit-learn</a:t>
                      </a:r>
                      <a:endParaRPr/>
                    </a:p>
                  </a:txBody>
                  <a:tcPr marT="91425" marB="91425" marR="91425" marL="91425" anchor="ctr"/>
                </a:tc>
                <a:tc>
                  <a:txBody>
                    <a:bodyPr/>
                    <a:lstStyle/>
                    <a:p>
                      <a:pPr indent="0" lvl="0" marL="0" rtl="0" algn="ctr">
                        <a:spcBef>
                          <a:spcPts val="0"/>
                        </a:spcBef>
                        <a:spcAft>
                          <a:spcPts val="0"/>
                        </a:spcAft>
                        <a:buNone/>
                      </a:pPr>
                      <a:r>
                        <a:rPr lang="en"/>
                        <a:t>gensim</a:t>
                      </a:r>
                      <a:endParaRPr/>
                    </a:p>
                  </a:txBody>
                  <a:tcPr marT="91425" marB="91425" marR="91425" marL="91425" anchor="ctr"/>
                </a:tc>
                <a:tc>
                  <a:txBody>
                    <a:bodyPr/>
                    <a:lstStyle/>
                    <a:p>
                      <a:pPr indent="0" lvl="0" marL="0" rtl="0" algn="ctr">
                        <a:spcBef>
                          <a:spcPts val="0"/>
                        </a:spcBef>
                        <a:spcAft>
                          <a:spcPts val="0"/>
                        </a:spcAft>
                        <a:buNone/>
                      </a:pPr>
                      <a:r>
                        <a:rPr lang="en"/>
                        <a:t>spacy</a:t>
                      </a:r>
                      <a:endParaRPr/>
                    </a:p>
                  </a:txBody>
                  <a:tcPr marT="91425" marB="91425" marR="91425" marL="91425" anchor="ctr"/>
                </a:tc>
                <a:tc>
                  <a:txBody>
                    <a:bodyPr/>
                    <a:lstStyle/>
                    <a:p>
                      <a:pPr indent="0" lvl="0" marL="0" rtl="0" algn="ctr">
                        <a:spcBef>
                          <a:spcPts val="0"/>
                        </a:spcBef>
                        <a:spcAft>
                          <a:spcPts val="0"/>
                        </a:spcAft>
                        <a:buNone/>
                      </a:pPr>
                      <a:r>
                        <a:rPr lang="en" sz="1300"/>
                        <a:t>newspaper3k</a:t>
                      </a:r>
                      <a:endParaRPr sz="1300"/>
                    </a:p>
                  </a:txBody>
                  <a:tcPr marT="91425" marB="91425" marR="91425" marL="91425" anchor="ctr"/>
                </a:tc>
                <a:tc>
                  <a:txBody>
                    <a:bodyPr/>
                    <a:lstStyle/>
                    <a:p>
                      <a:pPr indent="0" lvl="0" marL="0" rtl="0" algn="ctr">
                        <a:spcBef>
                          <a:spcPts val="0"/>
                        </a:spcBef>
                        <a:spcAft>
                          <a:spcPts val="0"/>
                        </a:spcAft>
                        <a:buNone/>
                      </a:pPr>
                      <a:r>
                        <a:rPr lang="en"/>
                        <a:t>TextBlob</a:t>
                      </a:r>
                      <a:endParaRPr/>
                    </a:p>
                  </a:txBody>
                  <a:tcPr marT="91425" marB="91425" marR="91425" marL="91425" anchor="ctr"/>
                </a:tc>
              </a:tr>
              <a:tr h="381000">
                <a:tc>
                  <a:txBody>
                    <a:bodyPr/>
                    <a:lstStyle/>
                    <a:p>
                      <a:pPr indent="0" lvl="0" marL="0" rtl="0" algn="ctr">
                        <a:spcBef>
                          <a:spcPts val="0"/>
                        </a:spcBef>
                        <a:spcAft>
                          <a:spcPts val="0"/>
                        </a:spcAft>
                        <a:buNone/>
                      </a:pPr>
                      <a:r>
                        <a:rPr lang="en"/>
                        <a:t>coreNLP</a:t>
                      </a:r>
                      <a:endParaRPr/>
                    </a:p>
                  </a:txBody>
                  <a:tcPr marT="91425" marB="91425" marR="91425" marL="91425" anchor="ctr"/>
                </a:tc>
                <a:tc>
                  <a:txBody>
                    <a:bodyPr/>
                    <a:lstStyle/>
                    <a:p>
                      <a:pPr indent="0" lvl="0" marL="0" rtl="0" algn="ctr">
                        <a:spcBef>
                          <a:spcPts val="0"/>
                        </a:spcBef>
                        <a:spcAft>
                          <a:spcPts val="0"/>
                        </a:spcAft>
                        <a:buNone/>
                      </a:pPr>
                      <a:r>
                        <a:rPr lang="en"/>
                        <a:t>pattern</a:t>
                      </a:r>
                      <a:endParaRPr/>
                    </a:p>
                  </a:txBody>
                  <a:tcPr marT="91425" marB="91425" marR="91425" marL="91425" anchor="ctr"/>
                </a:tc>
                <a:tc>
                  <a:txBody>
                    <a:bodyPr/>
                    <a:lstStyle/>
                    <a:p>
                      <a:pPr indent="0" lvl="0" marL="0" rtl="0" algn="ctr">
                        <a:spcBef>
                          <a:spcPts val="0"/>
                        </a:spcBef>
                        <a:spcAft>
                          <a:spcPts val="0"/>
                        </a:spcAft>
                        <a:buNone/>
                      </a:pPr>
                      <a:r>
                        <a:rPr lang="en"/>
                        <a:t>PyNLPI</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Monkeylearn</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rasa</a:t>
                      </a:r>
                      <a:endParaRPr/>
                    </a:p>
                  </a:txBody>
                  <a:tcPr marT="91425" marB="91425" marR="91425" marL="91425" anchor="ctr"/>
                </a:tc>
                <a:tc>
                  <a:txBody>
                    <a:bodyPr/>
                    <a:lstStyle/>
                    <a:p>
                      <a:pPr indent="0" lvl="0" marL="0" rtl="0" algn="ctr">
                        <a:spcBef>
                          <a:spcPts val="0"/>
                        </a:spcBef>
                        <a:spcAft>
                          <a:spcPts val="0"/>
                        </a:spcAft>
                        <a:buNone/>
                      </a:pPr>
                      <a:r>
                        <a:rPr lang="en"/>
                        <a:t>vaderSentiment</a:t>
                      </a:r>
                      <a:endParaRPr/>
                    </a:p>
                  </a:txBody>
                  <a:tcPr marT="91425" marB="91425" marR="91425" marL="91425" anchor="ctr"/>
                </a:tc>
              </a:tr>
              <a:tr h="396200">
                <a:tc>
                  <a:txBody>
                    <a:bodyPr/>
                    <a:lstStyle/>
                    <a:p>
                      <a:pPr indent="0" lvl="0" marL="0" rtl="0" algn="ctr">
                        <a:spcBef>
                          <a:spcPts val="0"/>
                        </a:spcBef>
                        <a:spcAft>
                          <a:spcPts val="0"/>
                        </a:spcAft>
                        <a:buNone/>
                      </a:pPr>
                      <a:r>
                        <a:rPr lang="en"/>
                        <a:t>emoji</a:t>
                      </a:r>
                      <a:endParaRPr/>
                    </a:p>
                  </a:txBody>
                  <a:tcPr marT="91425" marB="91425" marR="91425" marL="91425" anchor="ctr"/>
                </a:tc>
                <a:tc>
                  <a:txBody>
                    <a:bodyPr/>
                    <a:lstStyle/>
                    <a:p>
                      <a:pPr indent="0" lvl="0" marL="0" rtl="0" algn="ctr">
                        <a:spcBef>
                          <a:spcPts val="0"/>
                        </a:spcBef>
                        <a:spcAft>
                          <a:spcPts val="0"/>
                        </a:spcAft>
                        <a:buNone/>
                      </a:pPr>
                      <a:r>
                        <a:rPr lang="en"/>
                        <a:t>wordcloud</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Vocabulary</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Quepy</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flair</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t>AllenNLP</a:t>
                      </a:r>
                      <a:endParaRPr/>
                    </a:p>
                  </a:txBody>
                  <a:tcPr marT="91425" marB="91425" marR="91425" marL="91425" anchor="ctr"/>
                </a:tc>
              </a:tr>
              <a:tr h="396200">
                <a:tc>
                  <a:txBody>
                    <a:bodyPr/>
                    <a:lstStyle/>
                    <a:p>
                      <a:pPr indent="0" lvl="0" marL="0" rtl="0" algn="ctr">
                        <a:spcBef>
                          <a:spcPts val="0"/>
                        </a:spcBef>
                        <a:spcAft>
                          <a:spcPts val="0"/>
                        </a:spcAft>
                        <a:buNone/>
                      </a:pPr>
                      <a:r>
                        <a:rPr lang="en"/>
                        <a:t>Transformers</a:t>
                      </a:r>
                      <a:endParaRPr/>
                    </a:p>
                  </a:txBody>
                  <a:tcPr marT="91425" marB="91425" marR="91425" marL="91425" anchor="ctr"/>
                </a:tc>
                <a:tc>
                  <a:txBody>
                    <a:bodyPr/>
                    <a:lstStyle/>
                    <a:p>
                      <a:pPr indent="0" lvl="0" marL="0" rtl="0" algn="ctr">
                        <a:spcBef>
                          <a:spcPts val="0"/>
                        </a:spcBef>
                        <a:spcAft>
                          <a:spcPts val="0"/>
                        </a:spcAft>
                        <a:buNone/>
                      </a:pPr>
                      <a:r>
                        <a:rPr lang="en"/>
                        <a:t>fasttext</a:t>
                      </a:r>
                      <a:endParaRPr/>
                    </a:p>
                  </a:txBody>
                  <a:tcPr marT="91425" marB="91425" marR="91425" marL="91425" anchor="ctr"/>
                </a:tc>
                <a:tc>
                  <a:txBody>
                    <a:bodyPr/>
                    <a:lstStyle/>
                    <a:p>
                      <a:pPr indent="0" lvl="0" marL="0" rtl="0" algn="ctr">
                        <a:spcBef>
                          <a:spcPts val="0"/>
                        </a:spcBef>
                        <a:spcAft>
                          <a:spcPts val="0"/>
                        </a:spcAft>
                        <a:buNone/>
                      </a:pPr>
                      <a:r>
                        <a:rPr lang="en"/>
                        <a:t>Tensorflow Text</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pyLDAviz</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OpenNLP</a:t>
                      </a:r>
                      <a:endParaRPr/>
                    </a:p>
                  </a:txBody>
                  <a:tcPr marT="91425" marB="91425" marR="91425" marL="91425" anchor="ctr"/>
                </a:tc>
                <a:tc>
                  <a:txBody>
                    <a:bodyPr/>
                    <a:lstStyle/>
                    <a:p>
                      <a:pPr indent="0" lvl="0" marL="0" rtl="0" algn="ctr">
                        <a:spcBef>
                          <a:spcPts val="0"/>
                        </a:spcBef>
                        <a:spcAft>
                          <a:spcPts val="0"/>
                        </a:spcAft>
                        <a:buNone/>
                      </a:pPr>
                      <a:r>
                        <a:rPr lang="en"/>
                        <a:t>fastAI</a:t>
                      </a:r>
                      <a:endParaRPr/>
                    </a:p>
                  </a:txBody>
                  <a:tcPr marT="91425" marB="91425" marR="91425" marL="91425" anchor="ctr"/>
                </a:tc>
              </a:tr>
              <a:tr h="396200">
                <a:tc>
                  <a:txBody>
                    <a:bodyPr/>
                    <a:lstStyle/>
                    <a:p>
                      <a:pPr indent="0" lvl="0" marL="0" rtl="0" algn="ctr">
                        <a:spcBef>
                          <a:spcPts val="0"/>
                        </a:spcBef>
                        <a:spcAft>
                          <a:spcPts val="0"/>
                        </a:spcAft>
                        <a:buNone/>
                      </a:pPr>
                      <a:r>
                        <a:rPr lang="en"/>
                        <a:t>graphBrain</a:t>
                      </a:r>
                      <a:endParaRPr/>
                    </a:p>
                  </a:txBody>
                  <a:tcPr marT="91425" marB="91425" marR="91425" marL="91425" anchor="ctr"/>
                </a:tc>
                <a:tc>
                  <a:txBody>
                    <a:bodyPr/>
                    <a:lstStyle/>
                    <a:p>
                      <a:pPr indent="0" lvl="0" marL="0" rtl="0" algn="ctr">
                        <a:spcBef>
                          <a:spcPts val="0"/>
                        </a:spcBef>
                        <a:spcAft>
                          <a:spcPts val="0"/>
                        </a:spcAft>
                        <a:buNone/>
                      </a:pPr>
                      <a:r>
                        <a:rPr lang="en"/>
                        <a:t>polyglot</a:t>
                      </a:r>
                      <a:endParaRPr/>
                    </a:p>
                  </a:txBody>
                  <a:tcPr marT="91425" marB="91425" marR="91425" marL="91425" anchor="ctr"/>
                </a:tc>
                <a:tc>
                  <a:txBody>
                    <a:bodyPr/>
                    <a:lstStyle/>
                    <a:p>
                      <a:pPr indent="0" lvl="0" marL="0" rtl="0" algn="ctr">
                        <a:spcBef>
                          <a:spcPts val="0"/>
                        </a:spcBef>
                        <a:spcAft>
                          <a:spcPts val="0"/>
                        </a:spcAft>
                        <a:buNone/>
                      </a:pPr>
                      <a:r>
                        <a:rPr lang="en"/>
                        <a:t>pyTextRank</a:t>
                      </a:r>
                      <a:endParaRPr/>
                    </a:p>
                  </a:txBody>
                  <a:tcPr marT="91425" marB="91425" marR="91425" marL="91425" anchor="ctr"/>
                </a:tc>
                <a:tc>
                  <a:txBody>
                    <a:bodyPr/>
                    <a:lstStyle/>
                    <a:p>
                      <a:pPr indent="0" lvl="0" marL="0" rtl="0" algn="ctr">
                        <a:spcBef>
                          <a:spcPts val="0"/>
                        </a:spcBef>
                        <a:spcAft>
                          <a:spcPts val="0"/>
                        </a:spcAft>
                        <a:buNone/>
                      </a:pPr>
                      <a:r>
                        <a:rPr lang="en"/>
                        <a:t>stop-words</a:t>
                      </a:r>
                      <a:endParaRPr/>
                    </a:p>
                  </a:txBody>
                  <a:tcPr marT="91425" marB="91425" marR="91425" marL="91425" anchor="ctr"/>
                </a:tc>
                <a:tc>
                  <a:txBody>
                    <a:bodyPr/>
                    <a:lstStyle/>
                    <a:p>
                      <a:pPr indent="0" lvl="0" marL="0" rtl="0" algn="ctr">
                        <a:spcBef>
                          <a:spcPts val="0"/>
                        </a:spcBef>
                        <a:spcAft>
                          <a:spcPts val="0"/>
                        </a:spcAft>
                        <a:buNone/>
                      </a:pPr>
                      <a:r>
                        <a:rPr lang="en"/>
                        <a:t>tokenwiser</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t>textacy</a:t>
                      </a:r>
                      <a:endParaRPr/>
                    </a:p>
                  </a:txBody>
                  <a:tcPr marT="91425" marB="91425" marR="91425" marL="91425" anchor="ctr"/>
                </a:tc>
              </a:tr>
            </a:tbl>
          </a:graphicData>
        </a:graphic>
      </p:graphicFrame>
      <p:sp>
        <p:nvSpPr>
          <p:cNvPr id="246" name="Google Shape;246;p55"/>
          <p:cNvSpPr txBox="1"/>
          <p:nvPr/>
        </p:nvSpPr>
        <p:spPr>
          <a:xfrm>
            <a:off x="913325" y="3840200"/>
            <a:ext cx="7643100" cy="6441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What makes this more </a:t>
            </a:r>
            <a:r>
              <a:rPr i="1" lang="en">
                <a:latin typeface="Merriweather"/>
                <a:ea typeface="Merriweather"/>
                <a:cs typeface="Merriweather"/>
                <a:sym typeface="Merriweather"/>
              </a:rPr>
              <a:t>interesting</a:t>
            </a:r>
            <a:r>
              <a:rPr lang="en">
                <a:latin typeface="Merriweather"/>
                <a:ea typeface="Merriweather"/>
                <a:cs typeface="Merriweather"/>
                <a:sym typeface="Merriweather"/>
              </a:rPr>
              <a:t> is that the packages depend on each other.  Simply, some packages use other packages in the background.</a:t>
            </a:r>
            <a:endParaRPr>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50" name="Shape 250"/>
        <p:cNvGrpSpPr/>
        <p:nvPr/>
      </p:nvGrpSpPr>
      <p:grpSpPr>
        <a:xfrm>
          <a:off x="0" y="0"/>
          <a:ext cx="0" cy="0"/>
          <a:chOff x="0" y="0"/>
          <a:chExt cx="0" cy="0"/>
        </a:xfrm>
      </p:grpSpPr>
      <p:sp>
        <p:nvSpPr>
          <p:cNvPr id="251" name="Google Shape;251;p56"/>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Toolkits in R (an abbreviated list!)</a:t>
            </a:r>
            <a:endParaRPr/>
          </a:p>
        </p:txBody>
      </p:sp>
      <p:graphicFrame>
        <p:nvGraphicFramePr>
          <p:cNvPr id="252" name="Google Shape;252;p56"/>
          <p:cNvGraphicFramePr/>
          <p:nvPr/>
        </p:nvGraphicFramePr>
        <p:xfrm>
          <a:off x="952500" y="1387875"/>
          <a:ext cx="3000000" cy="3000000"/>
        </p:xfrm>
        <a:graphic>
          <a:graphicData uri="http://schemas.openxmlformats.org/drawingml/2006/table">
            <a:tbl>
              <a:tblPr>
                <a:noFill/>
                <a:tableStyleId>{BA3E9C38-00A6-40F4-9065-5C07A3E3B935}</a:tableStyleId>
              </a:tblPr>
              <a:tblGrid>
                <a:gridCol w="1206500"/>
                <a:gridCol w="1206500"/>
                <a:gridCol w="1206500"/>
                <a:gridCol w="1206500"/>
                <a:gridCol w="1206500"/>
                <a:gridCol w="1206500"/>
              </a:tblGrid>
              <a:tr h="381000">
                <a:tc>
                  <a:txBody>
                    <a:bodyPr/>
                    <a:lstStyle/>
                    <a:p>
                      <a:pPr indent="0" lvl="0" marL="0" rtl="0" algn="ctr">
                        <a:spcBef>
                          <a:spcPts val="0"/>
                        </a:spcBef>
                        <a:spcAft>
                          <a:spcPts val="0"/>
                        </a:spcAft>
                        <a:buNone/>
                      </a:pPr>
                      <a:r>
                        <a:rPr lang="en"/>
                        <a:t>tm</a:t>
                      </a:r>
                      <a:endParaRPr/>
                    </a:p>
                  </a:txBody>
                  <a:tcPr marT="91425" marB="91425" marR="91425" marL="91425" anchor="ctr"/>
                </a:tc>
                <a:tc>
                  <a:txBody>
                    <a:bodyPr/>
                    <a:lstStyle/>
                    <a:p>
                      <a:pPr indent="0" lvl="0" marL="0" rtl="0" algn="ctr">
                        <a:spcBef>
                          <a:spcPts val="0"/>
                        </a:spcBef>
                        <a:spcAft>
                          <a:spcPts val="0"/>
                        </a:spcAft>
                        <a:buNone/>
                      </a:pPr>
                      <a:r>
                        <a:rPr lang="en"/>
                        <a:t>tidytext</a:t>
                      </a:r>
                      <a:endParaRPr/>
                    </a:p>
                  </a:txBody>
                  <a:tcPr marT="91425" marB="91425" marR="91425" marL="91425" anchor="ctr"/>
                </a:tc>
                <a:tc>
                  <a:txBody>
                    <a:bodyPr/>
                    <a:lstStyle/>
                    <a:p>
                      <a:pPr indent="0" lvl="0" marL="0" rtl="0" algn="ctr">
                        <a:spcBef>
                          <a:spcPts val="0"/>
                        </a:spcBef>
                        <a:spcAft>
                          <a:spcPts val="0"/>
                        </a:spcAft>
                        <a:buNone/>
                      </a:pPr>
                      <a:r>
                        <a:rPr b="1" lang="en"/>
                        <a:t>quanteda</a:t>
                      </a:r>
                      <a:endParaRPr b="1"/>
                    </a:p>
                  </a:txBody>
                  <a:tcPr marT="91425" marB="91425" marR="91425" marL="91425" anchor="ctr"/>
                </a:tc>
                <a:tc>
                  <a:txBody>
                    <a:bodyPr/>
                    <a:lstStyle/>
                    <a:p>
                      <a:pPr indent="0" lvl="0" marL="0" rtl="0" algn="ctr">
                        <a:spcBef>
                          <a:spcPts val="0"/>
                        </a:spcBef>
                        <a:spcAft>
                          <a:spcPts val="0"/>
                        </a:spcAft>
                        <a:buNone/>
                      </a:pPr>
                      <a:r>
                        <a:rPr lang="en"/>
                        <a:t>udpipe</a:t>
                      </a:r>
                      <a:endParaRPr/>
                    </a:p>
                  </a:txBody>
                  <a:tcPr marT="91425" marB="91425" marR="91425" marL="91425" anchor="ctr"/>
                </a:tc>
                <a:tc>
                  <a:txBody>
                    <a:bodyPr/>
                    <a:lstStyle/>
                    <a:p>
                      <a:pPr indent="0" lvl="0" marL="0" rtl="0" algn="ctr">
                        <a:spcBef>
                          <a:spcPts val="0"/>
                        </a:spcBef>
                        <a:spcAft>
                          <a:spcPts val="0"/>
                        </a:spcAft>
                        <a:buNone/>
                      </a:pPr>
                      <a:r>
                        <a:rPr lang="en"/>
                        <a:t>stm</a:t>
                      </a:r>
                      <a:endParaRPr/>
                    </a:p>
                  </a:txBody>
                  <a:tcPr marT="91425" marB="91425" marR="91425" marL="91425" anchor="ctr"/>
                </a:tc>
                <a:tc>
                  <a:txBody>
                    <a:bodyPr/>
                    <a:lstStyle/>
                    <a:p>
                      <a:pPr indent="0" lvl="0" marL="0" rtl="0" algn="ctr">
                        <a:spcBef>
                          <a:spcPts val="0"/>
                        </a:spcBef>
                        <a:spcAft>
                          <a:spcPts val="0"/>
                        </a:spcAft>
                        <a:buNone/>
                      </a:pPr>
                      <a:r>
                        <a:rPr lang="en"/>
                        <a:t>topicmodels</a:t>
                      </a:r>
                      <a:endParaRPr/>
                    </a:p>
                  </a:txBody>
                  <a:tcPr marT="91425" marB="91425" marR="91425" marL="91425" anchor="ctr"/>
                </a:tc>
              </a:tr>
              <a:tr h="381000">
                <a:tc>
                  <a:txBody>
                    <a:bodyPr/>
                    <a:lstStyle/>
                    <a:p>
                      <a:pPr indent="0" lvl="0" marL="0" rtl="0" algn="ctr">
                        <a:spcBef>
                          <a:spcPts val="0"/>
                        </a:spcBef>
                        <a:spcAft>
                          <a:spcPts val="0"/>
                        </a:spcAft>
                        <a:buNone/>
                      </a:pPr>
                      <a:r>
                        <a:rPr lang="en"/>
                        <a:t>textfeatures</a:t>
                      </a:r>
                      <a:endParaRPr/>
                    </a:p>
                  </a:txBody>
                  <a:tcPr marT="91425" marB="91425" marR="91425" marL="91425" anchor="ctr"/>
                </a:tc>
                <a:tc>
                  <a:txBody>
                    <a:bodyPr/>
                    <a:lstStyle/>
                    <a:p>
                      <a:pPr indent="0" lvl="0" marL="0" rtl="0" algn="ctr">
                        <a:spcBef>
                          <a:spcPts val="0"/>
                        </a:spcBef>
                        <a:spcAft>
                          <a:spcPts val="0"/>
                        </a:spcAft>
                        <a:buNone/>
                      </a:pPr>
                      <a:r>
                        <a:rPr lang="en"/>
                        <a:t>Crfsuite</a:t>
                      </a:r>
                      <a:endParaRPr/>
                    </a:p>
                  </a:txBody>
                  <a:tcPr marT="91425" marB="91425" marR="91425" marL="91425" anchor="ctr"/>
                </a:tc>
                <a:tc>
                  <a:txBody>
                    <a:bodyPr/>
                    <a:lstStyle/>
                    <a:p>
                      <a:pPr indent="0" lvl="0" marL="0" rtl="0" algn="ctr">
                        <a:spcBef>
                          <a:spcPts val="0"/>
                        </a:spcBef>
                        <a:spcAft>
                          <a:spcPts val="0"/>
                        </a:spcAft>
                        <a:buNone/>
                      </a:pPr>
                      <a:r>
                        <a:rPr lang="en"/>
                        <a:t>sentimentr</a:t>
                      </a:r>
                      <a:endParaRPr/>
                    </a:p>
                  </a:txBody>
                  <a:tcPr marT="91425" marB="91425" marR="91425" marL="91425" anchor="ctr"/>
                </a:tc>
                <a:tc>
                  <a:txBody>
                    <a:bodyPr/>
                    <a:lstStyle/>
                    <a:p>
                      <a:pPr indent="0" lvl="0" marL="0" rtl="0" algn="ctr">
                        <a:spcBef>
                          <a:spcPts val="0"/>
                        </a:spcBef>
                        <a:spcAft>
                          <a:spcPts val="0"/>
                        </a:spcAft>
                        <a:buNone/>
                      </a:pPr>
                      <a:r>
                        <a:rPr lang="en"/>
                        <a:t>stopwords</a:t>
                      </a:r>
                      <a:endParaRPr/>
                    </a:p>
                  </a:txBody>
                  <a:tcPr marT="91425" marB="91425" marR="91425" marL="91425" anchor="ctr"/>
                </a:tc>
                <a:tc>
                  <a:txBody>
                    <a:bodyPr/>
                    <a:lstStyle/>
                    <a:p>
                      <a:pPr indent="0" lvl="0" marL="0" rtl="0" algn="ctr">
                        <a:spcBef>
                          <a:spcPts val="0"/>
                        </a:spcBef>
                        <a:spcAft>
                          <a:spcPts val="0"/>
                        </a:spcAft>
                        <a:buNone/>
                      </a:pPr>
                      <a:r>
                        <a:rPr lang="en"/>
                        <a:t>tokenizers</a:t>
                      </a:r>
                      <a:endParaRPr/>
                    </a:p>
                  </a:txBody>
                  <a:tcPr marT="91425" marB="91425" marR="91425" marL="91425" anchor="ctr"/>
                </a:tc>
                <a:tc>
                  <a:txBody>
                    <a:bodyPr/>
                    <a:lstStyle/>
                    <a:p>
                      <a:pPr indent="0" lvl="0" marL="0" rtl="0" algn="ctr">
                        <a:spcBef>
                          <a:spcPts val="0"/>
                        </a:spcBef>
                        <a:spcAft>
                          <a:spcPts val="0"/>
                        </a:spcAft>
                        <a:buNone/>
                      </a:pPr>
                      <a:r>
                        <a:rPr lang="en"/>
                        <a:t>cleanNLP</a:t>
                      </a:r>
                      <a:endParaRPr/>
                    </a:p>
                  </a:txBody>
                  <a:tcPr marT="91425" marB="91425" marR="91425" marL="91425" anchor="ctr"/>
                </a:tc>
              </a:tr>
              <a:tr h="381000">
                <a:tc>
                  <a:txBody>
                    <a:bodyPr/>
                    <a:lstStyle/>
                    <a:p>
                      <a:pPr indent="0" lvl="0" marL="0" rtl="0" algn="ctr">
                        <a:spcBef>
                          <a:spcPts val="0"/>
                        </a:spcBef>
                        <a:spcAft>
                          <a:spcPts val="0"/>
                        </a:spcAft>
                        <a:buNone/>
                      </a:pPr>
                      <a:r>
                        <a:rPr lang="en"/>
                        <a:t>openNLP</a:t>
                      </a:r>
                      <a:endParaRPr/>
                    </a:p>
                  </a:txBody>
                  <a:tcPr marT="91425" marB="91425" marR="91425" marL="91425" anchor="ctr"/>
                </a:tc>
                <a:tc>
                  <a:txBody>
                    <a:bodyPr/>
                    <a:lstStyle/>
                    <a:p>
                      <a:pPr indent="0" lvl="0" marL="0" rtl="0" algn="ctr">
                        <a:spcBef>
                          <a:spcPts val="0"/>
                        </a:spcBef>
                        <a:spcAft>
                          <a:spcPts val="0"/>
                        </a:spcAft>
                        <a:buNone/>
                      </a:pPr>
                      <a:r>
                        <a:rPr lang="en"/>
                        <a:t>textclean</a:t>
                      </a:r>
                      <a:endParaRPr/>
                    </a:p>
                  </a:txBody>
                  <a:tcPr marT="91425" marB="91425" marR="91425" marL="91425" anchor="ctr"/>
                </a:tc>
                <a:tc>
                  <a:txBody>
                    <a:bodyPr/>
                    <a:lstStyle/>
                    <a:p>
                      <a:pPr indent="0" lvl="0" marL="0" rtl="0" algn="ctr">
                        <a:spcBef>
                          <a:spcPts val="0"/>
                        </a:spcBef>
                        <a:spcAft>
                          <a:spcPts val="0"/>
                        </a:spcAft>
                        <a:buNone/>
                      </a:pPr>
                      <a:r>
                        <a:rPr lang="en"/>
                        <a:t>textstem</a:t>
                      </a:r>
                      <a:endParaRPr/>
                    </a:p>
                  </a:txBody>
                  <a:tcPr marT="91425" marB="91425" marR="91425" marL="91425" anchor="ctr"/>
                </a:tc>
                <a:tc>
                  <a:txBody>
                    <a:bodyPr/>
                    <a:lstStyle/>
                    <a:p>
                      <a:pPr indent="0" lvl="0" marL="0" rtl="0" algn="ctr">
                        <a:spcBef>
                          <a:spcPts val="0"/>
                        </a:spcBef>
                        <a:spcAft>
                          <a:spcPts val="0"/>
                        </a:spcAft>
                        <a:buNone/>
                      </a:pPr>
                      <a:r>
                        <a:rPr lang="en"/>
                        <a:t>textrecipes</a:t>
                      </a:r>
                      <a:endParaRPr/>
                    </a:p>
                  </a:txBody>
                  <a:tcPr marT="91425" marB="91425" marR="91425" marL="91425" anchor="ctr"/>
                </a:tc>
                <a:tc>
                  <a:txBody>
                    <a:bodyPr/>
                    <a:lstStyle/>
                    <a:p>
                      <a:pPr indent="0" lvl="0" marL="0" rtl="0" algn="ctr">
                        <a:spcBef>
                          <a:spcPts val="0"/>
                        </a:spcBef>
                        <a:spcAft>
                          <a:spcPts val="0"/>
                        </a:spcAft>
                        <a:buNone/>
                      </a:pPr>
                      <a:r>
                        <a:rPr lang="en"/>
                        <a:t>wactor</a:t>
                      </a:r>
                      <a:endParaRPr/>
                    </a:p>
                  </a:txBody>
                  <a:tcPr marT="91425" marB="91425" marR="91425" marL="91425" anchor="ctr"/>
                </a:tc>
                <a:tc>
                  <a:txBody>
                    <a:bodyPr/>
                    <a:lstStyle/>
                    <a:p>
                      <a:pPr indent="0" lvl="0" marL="0" rtl="0" algn="ctr">
                        <a:spcBef>
                          <a:spcPts val="0"/>
                        </a:spcBef>
                        <a:spcAft>
                          <a:spcPts val="0"/>
                        </a:spcAft>
                        <a:buNone/>
                      </a:pPr>
                      <a:r>
                        <a:rPr lang="en"/>
                        <a:t>text2vec</a:t>
                      </a:r>
                      <a:endParaRPr/>
                    </a:p>
                  </a:txBody>
                  <a:tcPr marT="91425" marB="91425" marR="91425" marL="91425" anchor="ctr"/>
                </a:tc>
              </a:tr>
              <a:tr h="381000">
                <a:tc>
                  <a:txBody>
                    <a:bodyPr/>
                    <a:lstStyle/>
                    <a:p>
                      <a:pPr indent="0" lvl="0" marL="0" rtl="0" algn="ctr">
                        <a:spcBef>
                          <a:spcPts val="0"/>
                        </a:spcBef>
                        <a:spcAft>
                          <a:spcPts val="0"/>
                        </a:spcAft>
                        <a:buNone/>
                      </a:pPr>
                      <a:r>
                        <a:rPr lang="en"/>
                        <a:t>textmineR</a:t>
                      </a:r>
                      <a:endParaRPr/>
                    </a:p>
                  </a:txBody>
                  <a:tcPr marT="91425" marB="91425" marR="91425" marL="91425" anchor="ctr"/>
                </a:tc>
                <a:tc>
                  <a:txBody>
                    <a:bodyPr/>
                    <a:lstStyle/>
                    <a:p>
                      <a:pPr indent="0" lvl="0" marL="0" rtl="0" algn="ctr">
                        <a:spcBef>
                          <a:spcPts val="0"/>
                        </a:spcBef>
                        <a:spcAft>
                          <a:spcPts val="0"/>
                        </a:spcAft>
                        <a:buNone/>
                      </a:pPr>
                      <a:r>
                        <a:rPr lang="en"/>
                        <a:t>ruimtehol</a:t>
                      </a:r>
                      <a:endParaRPr/>
                    </a:p>
                  </a:txBody>
                  <a:tcPr marT="91425" marB="91425" marR="91425" marL="91425" anchor="ctr"/>
                </a:tc>
                <a:tc>
                  <a:txBody>
                    <a:bodyPr/>
                    <a:lstStyle/>
                    <a:p>
                      <a:pPr indent="0" lvl="0" marL="0" rtl="0" algn="ctr">
                        <a:spcBef>
                          <a:spcPts val="0"/>
                        </a:spcBef>
                        <a:spcAft>
                          <a:spcPts val="0"/>
                        </a:spcAft>
                        <a:buNone/>
                      </a:pPr>
                      <a:r>
                        <a:rPr lang="en"/>
                        <a:t>btm</a:t>
                      </a:r>
                      <a:endParaRPr/>
                    </a:p>
                  </a:txBody>
                  <a:tcPr marT="91425" marB="91425" marR="91425" marL="91425" anchor="ctr"/>
                </a:tc>
                <a:tc>
                  <a:txBody>
                    <a:bodyPr/>
                    <a:lstStyle/>
                    <a:p>
                      <a:pPr indent="0" lvl="0" marL="0" rtl="0" algn="ctr">
                        <a:spcBef>
                          <a:spcPts val="0"/>
                        </a:spcBef>
                        <a:spcAft>
                          <a:spcPts val="0"/>
                        </a:spcAft>
                        <a:buNone/>
                      </a:pPr>
                      <a:r>
                        <a:rPr lang="en"/>
                        <a:t>qdap</a:t>
                      </a:r>
                      <a:endParaRPr/>
                    </a:p>
                  </a:txBody>
                  <a:tcPr marT="91425" marB="91425" marR="91425" marL="91425" anchor="ctr"/>
                </a:tc>
                <a:tc>
                  <a:txBody>
                    <a:bodyPr/>
                    <a:lstStyle/>
                    <a:p>
                      <a:pPr indent="0" lvl="0" marL="0" rtl="0" algn="ctr">
                        <a:spcBef>
                          <a:spcPts val="0"/>
                        </a:spcBef>
                        <a:spcAft>
                          <a:spcPts val="0"/>
                        </a:spcAft>
                        <a:buNone/>
                      </a:pPr>
                      <a:r>
                        <a:rPr lang="en"/>
                        <a:t>rake</a:t>
                      </a:r>
                      <a:endParaRPr/>
                    </a:p>
                  </a:txBody>
                  <a:tcPr marT="91425" marB="91425" marR="91425" marL="91425" anchor="ctr"/>
                </a:tc>
                <a:tc>
                  <a:txBody>
                    <a:bodyPr/>
                    <a:lstStyle/>
                    <a:p>
                      <a:pPr indent="0" lvl="0" marL="0" rtl="0" algn="ctr">
                        <a:spcBef>
                          <a:spcPts val="0"/>
                        </a:spcBef>
                        <a:spcAft>
                          <a:spcPts val="0"/>
                        </a:spcAft>
                        <a:buNone/>
                      </a:pPr>
                      <a:r>
                        <a:rPr lang="en"/>
                        <a:t>lexicon</a:t>
                      </a:r>
                      <a:endParaRPr/>
                    </a:p>
                  </a:txBody>
                  <a:tcPr marT="91425" marB="91425" marR="91425" marL="91425" anchor="ctr"/>
                </a:tc>
              </a:tr>
              <a:tr h="381000">
                <a:tc>
                  <a:txBody>
                    <a:bodyPr/>
                    <a:lstStyle/>
                    <a:p>
                      <a:pPr indent="0" lvl="0" marL="0" rtl="0" algn="ctr">
                        <a:spcBef>
                          <a:spcPts val="0"/>
                        </a:spcBef>
                        <a:spcAft>
                          <a:spcPts val="0"/>
                        </a:spcAft>
                        <a:buNone/>
                      </a:pPr>
                      <a:r>
                        <a:rPr lang="en"/>
                        <a:t>readtext</a:t>
                      </a:r>
                      <a:endParaRPr/>
                    </a:p>
                  </a:txBody>
                  <a:tcPr marT="91425" marB="91425" marR="91425" marL="91425" anchor="ctr"/>
                </a:tc>
                <a:tc>
                  <a:txBody>
                    <a:bodyPr/>
                    <a:lstStyle/>
                    <a:p>
                      <a:pPr indent="0" lvl="0" marL="0" rtl="0" algn="ctr">
                        <a:spcBef>
                          <a:spcPts val="0"/>
                        </a:spcBef>
                        <a:spcAft>
                          <a:spcPts val="0"/>
                        </a:spcAft>
                        <a:buNone/>
                      </a:pPr>
                      <a:r>
                        <a:rPr lang="en"/>
                        <a:t>spelling</a:t>
                      </a:r>
                      <a:endParaRPr/>
                    </a:p>
                  </a:txBody>
                  <a:tcPr marT="91425" marB="91425" marR="91425" marL="91425" anchor="ctr"/>
                </a:tc>
                <a:tc>
                  <a:txBody>
                    <a:bodyPr/>
                    <a:lstStyle/>
                    <a:p>
                      <a:pPr indent="0" lvl="0" marL="0" rtl="0" algn="ctr">
                        <a:spcBef>
                          <a:spcPts val="0"/>
                        </a:spcBef>
                        <a:spcAft>
                          <a:spcPts val="0"/>
                        </a:spcAft>
                        <a:buNone/>
                      </a:pPr>
                      <a:r>
                        <a:rPr lang="en"/>
                        <a:t>hunspell</a:t>
                      </a:r>
                      <a:endParaRPr/>
                    </a:p>
                  </a:txBody>
                  <a:tcPr marT="91425" marB="91425" marR="91425" marL="91425" anchor="ctr"/>
                </a:tc>
                <a:tc>
                  <a:txBody>
                    <a:bodyPr/>
                    <a:lstStyle/>
                    <a:p>
                      <a:pPr indent="0" lvl="0" marL="0" rtl="0" algn="ctr">
                        <a:spcBef>
                          <a:spcPts val="0"/>
                        </a:spcBef>
                        <a:spcAft>
                          <a:spcPts val="0"/>
                        </a:spcAft>
                        <a:buNone/>
                      </a:pPr>
                      <a:r>
                        <a:rPr lang="en"/>
                        <a:t>meanr</a:t>
                      </a:r>
                      <a:endParaRPr/>
                    </a:p>
                  </a:txBody>
                  <a:tcPr marT="91425" marB="91425" marR="91425" marL="91425" anchor="ctr"/>
                </a:tc>
                <a:tc>
                  <a:txBody>
                    <a:bodyPr/>
                    <a:lstStyle/>
                    <a:p>
                      <a:pPr indent="0" lvl="0" marL="0" rtl="0" algn="ctr">
                        <a:spcBef>
                          <a:spcPts val="0"/>
                        </a:spcBef>
                        <a:spcAft>
                          <a:spcPts val="0"/>
                        </a:spcAft>
                        <a:buNone/>
                      </a:pPr>
                      <a:r>
                        <a:rPr lang="en"/>
                        <a:t>wordword</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wordVectors</a:t>
                      </a:r>
                      <a:endParaRPr/>
                    </a:p>
                  </a:txBody>
                  <a:tcPr marT="91425" marB="91425" marR="91425" marL="91425" anchor="ctr"/>
                </a:tc>
              </a:tr>
            </a:tbl>
          </a:graphicData>
        </a:graphic>
      </p:graphicFrame>
      <p:sp>
        <p:nvSpPr>
          <p:cNvPr id="253" name="Google Shape;253;p56"/>
          <p:cNvSpPr txBox="1"/>
          <p:nvPr/>
        </p:nvSpPr>
        <p:spPr>
          <a:xfrm>
            <a:off x="913325" y="3840200"/>
            <a:ext cx="7643100" cy="9342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In case you are inte</a:t>
            </a:r>
            <a:r>
              <a:rPr lang="en">
                <a:solidFill>
                  <a:srgbClr val="FF0000"/>
                </a:solidFill>
                <a:latin typeface="Merriweather"/>
                <a:ea typeface="Merriweather"/>
                <a:cs typeface="Merriweather"/>
                <a:sym typeface="Merriweather"/>
              </a:rPr>
              <a:t>R</a:t>
            </a:r>
            <a:r>
              <a:rPr lang="en">
                <a:latin typeface="Merriweather"/>
                <a:ea typeface="Merriweather"/>
                <a:cs typeface="Merriweather"/>
                <a:sym typeface="Merriweather"/>
              </a:rPr>
              <a:t>ested in R</a:t>
            </a:r>
            <a:endParaRPr>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7"/>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pic>
        <p:nvPicPr>
          <p:cNvPr id="259" name="Google Shape;259;p57"/>
          <p:cNvPicPr preferRelativeResize="0"/>
          <p:nvPr/>
        </p:nvPicPr>
        <p:blipFill rotWithShape="1">
          <a:blip r:embed="rId3">
            <a:alphaModFix/>
          </a:blip>
          <a:srcRect b="0" l="13763" r="0" t="0"/>
          <a:stretch/>
        </p:blipFill>
        <p:spPr>
          <a:xfrm>
            <a:off x="206863" y="1078300"/>
            <a:ext cx="4192651" cy="2126175"/>
          </a:xfrm>
          <a:prstGeom prst="rect">
            <a:avLst/>
          </a:prstGeom>
          <a:noFill/>
          <a:ln>
            <a:noFill/>
          </a:ln>
        </p:spPr>
      </p:pic>
      <p:pic>
        <p:nvPicPr>
          <p:cNvPr id="260" name="Google Shape;260;p57"/>
          <p:cNvPicPr preferRelativeResize="0"/>
          <p:nvPr/>
        </p:nvPicPr>
        <p:blipFill rotWithShape="1">
          <a:blip r:embed="rId4">
            <a:alphaModFix/>
          </a:blip>
          <a:srcRect b="-18200" l="16742" r="0" t="12447"/>
          <a:stretch/>
        </p:blipFill>
        <p:spPr>
          <a:xfrm>
            <a:off x="6590438" y="3425375"/>
            <a:ext cx="1297450" cy="1401800"/>
          </a:xfrm>
          <a:prstGeom prst="rect">
            <a:avLst/>
          </a:prstGeom>
          <a:noFill/>
          <a:ln>
            <a:noFill/>
          </a:ln>
        </p:spPr>
      </p:pic>
      <p:pic>
        <p:nvPicPr>
          <p:cNvPr id="261" name="Google Shape;261;p57"/>
          <p:cNvPicPr preferRelativeResize="0"/>
          <p:nvPr/>
        </p:nvPicPr>
        <p:blipFill>
          <a:blip r:embed="rId5">
            <a:alphaModFix/>
          </a:blip>
          <a:stretch>
            <a:fillRect/>
          </a:stretch>
        </p:blipFill>
        <p:spPr>
          <a:xfrm>
            <a:off x="4440350" y="2377788"/>
            <a:ext cx="2841425" cy="920626"/>
          </a:xfrm>
          <a:prstGeom prst="rect">
            <a:avLst/>
          </a:prstGeom>
          <a:noFill/>
          <a:ln>
            <a:noFill/>
          </a:ln>
        </p:spPr>
      </p:pic>
      <p:pic>
        <p:nvPicPr>
          <p:cNvPr id="262" name="Google Shape;262;p57"/>
          <p:cNvPicPr preferRelativeResize="0"/>
          <p:nvPr/>
        </p:nvPicPr>
        <p:blipFill rotWithShape="1">
          <a:blip r:embed="rId6">
            <a:alphaModFix/>
          </a:blip>
          <a:srcRect b="0" l="26228" r="26023" t="0"/>
          <a:stretch/>
        </p:blipFill>
        <p:spPr>
          <a:xfrm>
            <a:off x="7494700" y="2233125"/>
            <a:ext cx="1195375" cy="971350"/>
          </a:xfrm>
          <a:prstGeom prst="rect">
            <a:avLst/>
          </a:prstGeom>
          <a:noFill/>
          <a:ln>
            <a:noFill/>
          </a:ln>
        </p:spPr>
      </p:pic>
      <p:pic>
        <p:nvPicPr>
          <p:cNvPr id="263" name="Google Shape;263;p57"/>
          <p:cNvPicPr preferRelativeResize="0"/>
          <p:nvPr/>
        </p:nvPicPr>
        <p:blipFill>
          <a:blip r:embed="rId7">
            <a:alphaModFix/>
          </a:blip>
          <a:stretch>
            <a:fillRect/>
          </a:stretch>
        </p:blipFill>
        <p:spPr>
          <a:xfrm>
            <a:off x="7042125" y="404075"/>
            <a:ext cx="1793850" cy="1608150"/>
          </a:xfrm>
          <a:prstGeom prst="rect">
            <a:avLst/>
          </a:prstGeom>
          <a:noFill/>
          <a:ln>
            <a:noFill/>
          </a:ln>
        </p:spPr>
      </p:pic>
      <p:pic>
        <p:nvPicPr>
          <p:cNvPr id="264" name="Google Shape;264;p57"/>
          <p:cNvPicPr preferRelativeResize="0"/>
          <p:nvPr/>
        </p:nvPicPr>
        <p:blipFill>
          <a:blip r:embed="rId8">
            <a:alphaModFix/>
          </a:blip>
          <a:stretch>
            <a:fillRect/>
          </a:stretch>
        </p:blipFill>
        <p:spPr>
          <a:xfrm>
            <a:off x="4937160" y="3470949"/>
            <a:ext cx="1522425" cy="1518601"/>
          </a:xfrm>
          <a:prstGeom prst="rect">
            <a:avLst/>
          </a:prstGeom>
          <a:noFill/>
          <a:ln>
            <a:noFill/>
          </a:ln>
        </p:spPr>
      </p:pic>
      <p:pic>
        <p:nvPicPr>
          <p:cNvPr id="265" name="Google Shape;265;p57"/>
          <p:cNvPicPr preferRelativeResize="0"/>
          <p:nvPr/>
        </p:nvPicPr>
        <p:blipFill>
          <a:blip r:embed="rId9">
            <a:alphaModFix/>
          </a:blip>
          <a:stretch>
            <a:fillRect/>
          </a:stretch>
        </p:blipFill>
        <p:spPr>
          <a:xfrm>
            <a:off x="4631675" y="222750"/>
            <a:ext cx="1107976" cy="1107976"/>
          </a:xfrm>
          <a:prstGeom prst="rect">
            <a:avLst/>
          </a:prstGeom>
          <a:noFill/>
          <a:ln>
            <a:noFill/>
          </a:ln>
        </p:spPr>
      </p:pic>
      <p:pic>
        <p:nvPicPr>
          <p:cNvPr id="266" name="Google Shape;266;p57"/>
          <p:cNvPicPr preferRelativeResize="0"/>
          <p:nvPr/>
        </p:nvPicPr>
        <p:blipFill>
          <a:blip r:embed="rId10">
            <a:alphaModFix/>
          </a:blip>
          <a:stretch>
            <a:fillRect/>
          </a:stretch>
        </p:blipFill>
        <p:spPr>
          <a:xfrm>
            <a:off x="8069261" y="3830225"/>
            <a:ext cx="766726" cy="800050"/>
          </a:xfrm>
          <a:prstGeom prst="rect">
            <a:avLst/>
          </a:prstGeom>
          <a:noFill/>
          <a:ln>
            <a:noFill/>
          </a:ln>
        </p:spPr>
      </p:pic>
      <p:pic>
        <p:nvPicPr>
          <p:cNvPr id="267" name="Google Shape;267;p57"/>
          <p:cNvPicPr preferRelativeResize="0"/>
          <p:nvPr/>
        </p:nvPicPr>
        <p:blipFill>
          <a:blip r:embed="rId11">
            <a:alphaModFix/>
          </a:blip>
          <a:stretch>
            <a:fillRect/>
          </a:stretch>
        </p:blipFill>
        <p:spPr>
          <a:xfrm>
            <a:off x="595520" y="3298413"/>
            <a:ext cx="1735530" cy="1214875"/>
          </a:xfrm>
          <a:prstGeom prst="rect">
            <a:avLst/>
          </a:prstGeom>
          <a:noFill/>
          <a:ln>
            <a:noFill/>
          </a:ln>
        </p:spPr>
      </p:pic>
      <p:cxnSp>
        <p:nvCxnSpPr>
          <p:cNvPr id="268" name="Google Shape;268;p57"/>
          <p:cNvCxnSpPr/>
          <p:nvPr/>
        </p:nvCxnSpPr>
        <p:spPr>
          <a:xfrm>
            <a:off x="4177025" y="269400"/>
            <a:ext cx="50400" cy="4604700"/>
          </a:xfrm>
          <a:prstGeom prst="straightConnector1">
            <a:avLst/>
          </a:prstGeom>
          <a:noFill/>
          <a:ln cap="flat" cmpd="sng" w="38100">
            <a:solidFill>
              <a:srgbClr val="B7B7B7"/>
            </a:solidFill>
            <a:prstDash val="dot"/>
            <a:round/>
            <a:headEnd len="med" w="med" type="none"/>
            <a:tailEnd len="med" w="med" type="none"/>
          </a:ln>
        </p:spPr>
      </p:cxnSp>
      <p:pic>
        <p:nvPicPr>
          <p:cNvPr id="269" name="Google Shape;269;p57"/>
          <p:cNvPicPr preferRelativeResize="0"/>
          <p:nvPr/>
        </p:nvPicPr>
        <p:blipFill>
          <a:blip r:embed="rId12">
            <a:alphaModFix/>
          </a:blip>
          <a:stretch>
            <a:fillRect/>
          </a:stretch>
        </p:blipFill>
        <p:spPr>
          <a:xfrm>
            <a:off x="6657344" y="4600730"/>
            <a:ext cx="1740208" cy="388825"/>
          </a:xfrm>
          <a:prstGeom prst="rect">
            <a:avLst/>
          </a:prstGeom>
          <a:noFill/>
          <a:ln>
            <a:noFill/>
          </a:ln>
        </p:spPr>
      </p:pic>
      <p:pic>
        <p:nvPicPr>
          <p:cNvPr id="270" name="Google Shape;270;p57"/>
          <p:cNvPicPr preferRelativeResize="0"/>
          <p:nvPr/>
        </p:nvPicPr>
        <p:blipFill>
          <a:blip r:embed="rId13">
            <a:alphaModFix/>
          </a:blip>
          <a:stretch>
            <a:fillRect/>
          </a:stretch>
        </p:blipFill>
        <p:spPr>
          <a:xfrm>
            <a:off x="4702348" y="1567913"/>
            <a:ext cx="1992026"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8"/>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(Higher Level) Definitions</a:t>
            </a:r>
            <a:endParaRPr/>
          </a:p>
        </p:txBody>
      </p:sp>
      <p:sp>
        <p:nvSpPr>
          <p:cNvPr id="276" name="Google Shape;276;p58"/>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rPr>
              <a:t>Corpus</a:t>
            </a:r>
            <a:r>
              <a:rPr lang="en"/>
              <a:t>: A collection of </a:t>
            </a:r>
            <a:r>
              <a:rPr b="1" lang="en">
                <a:solidFill>
                  <a:srgbClr val="0000FF"/>
                </a:solidFill>
              </a:rPr>
              <a:t>documents</a:t>
            </a:r>
            <a:r>
              <a:rPr lang="en"/>
              <a:t> is a </a:t>
            </a:r>
            <a:r>
              <a:rPr b="1" lang="en">
                <a:solidFill>
                  <a:srgbClr val="0000FF"/>
                </a:solidFill>
              </a:rPr>
              <a:t>corpus</a:t>
            </a:r>
            <a:endParaRPr b="1">
              <a:solidFill>
                <a:srgbClr val="0000FF"/>
              </a:solidFill>
            </a:endParaRPr>
          </a:p>
          <a:p>
            <a:pPr indent="0" lvl="0" marL="0" rtl="0" algn="l">
              <a:spcBef>
                <a:spcPts val="1600"/>
              </a:spcBef>
              <a:spcAft>
                <a:spcPts val="0"/>
              </a:spcAft>
              <a:buNone/>
            </a:pPr>
            <a:r>
              <a:rPr b="1" lang="en">
                <a:solidFill>
                  <a:srgbClr val="0000FF"/>
                </a:solidFill>
              </a:rPr>
              <a:t>Document:</a:t>
            </a:r>
            <a:r>
              <a:rPr b="1" lang="en"/>
              <a:t> </a:t>
            </a:r>
            <a:r>
              <a:rPr lang="en"/>
              <a:t>An individual text composed of </a:t>
            </a:r>
            <a:r>
              <a:rPr b="1" lang="en">
                <a:solidFill>
                  <a:srgbClr val="0000FF"/>
                </a:solidFill>
              </a:rPr>
              <a:t>tokens</a:t>
            </a:r>
            <a:r>
              <a:rPr lang="en"/>
              <a:t>. A document could be a tweet, a book, a news article, a blog post, a song’s lyrics, customer support request, a financial disclosure … </a:t>
            </a:r>
            <a:endParaRPr/>
          </a:p>
          <a:p>
            <a:pPr indent="0" lvl="0" marL="0" rtl="0" algn="l">
              <a:spcBef>
                <a:spcPts val="1600"/>
              </a:spcBef>
              <a:spcAft>
                <a:spcPts val="0"/>
              </a:spcAft>
              <a:buNone/>
            </a:pPr>
            <a:r>
              <a:rPr b="1" lang="en">
                <a:solidFill>
                  <a:srgbClr val="0000FF"/>
                </a:solidFill>
              </a:rPr>
              <a:t>Token</a:t>
            </a:r>
            <a:r>
              <a:rPr b="1" lang="en"/>
              <a:t>: </a:t>
            </a:r>
            <a:r>
              <a:rPr lang="en"/>
              <a:t>A token is a </a:t>
            </a:r>
            <a:r>
              <a:rPr lang="en"/>
              <a:t>contiguous</a:t>
            </a:r>
            <a:r>
              <a:rPr lang="en"/>
              <a:t> set of </a:t>
            </a:r>
            <a:r>
              <a:rPr lang="en"/>
              <a:t>characters</a:t>
            </a:r>
            <a:r>
              <a:rPr lang="en"/>
              <a:t> that does not contain a </a:t>
            </a:r>
            <a:r>
              <a:rPr b="1" lang="en">
                <a:solidFill>
                  <a:srgbClr val="0000FF"/>
                </a:solidFill>
              </a:rPr>
              <a:t>separator</a:t>
            </a:r>
            <a:endParaRPr b="1">
              <a:solidFill>
                <a:srgbClr val="0000FF"/>
              </a:solidFill>
            </a:endParaRPr>
          </a:p>
          <a:p>
            <a:pPr indent="-342900" lvl="0" marL="457200" rtl="0" algn="l">
              <a:spcBef>
                <a:spcPts val="1600"/>
              </a:spcBef>
              <a:spcAft>
                <a:spcPts val="0"/>
              </a:spcAft>
              <a:buSzPts val="1800"/>
              <a:buChar char="-"/>
            </a:pPr>
            <a:r>
              <a:rPr lang="en"/>
              <a:t>In other contexts, can be N-grams, or a sequence of tokens (golf club)</a:t>
            </a:r>
            <a:endParaRPr/>
          </a:p>
          <a:p>
            <a:pPr indent="0" lvl="0" marL="0" rtl="0" algn="l">
              <a:spcBef>
                <a:spcPts val="1600"/>
              </a:spcBef>
              <a:spcAft>
                <a:spcPts val="1600"/>
              </a:spcAft>
              <a:buNone/>
            </a:pPr>
            <a:r>
              <a:rPr b="1" lang="en">
                <a:solidFill>
                  <a:srgbClr val="0000FF"/>
                </a:solidFill>
              </a:rPr>
              <a:t>Separator</a:t>
            </a:r>
            <a:r>
              <a:rPr b="1" lang="en"/>
              <a:t>: </a:t>
            </a:r>
            <a:r>
              <a:rPr lang="en"/>
              <a:t>How do we define breaks between tokens?  Whitespace? Punctuation? Every character?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9"/>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collection of sentences is the </a:t>
            </a:r>
            <a:r>
              <a:rPr lang="en">
                <a:solidFill>
                  <a:srgbClr val="0000FF"/>
                </a:solidFill>
              </a:rPr>
              <a:t>corpus</a:t>
            </a:r>
            <a:endParaRPr>
              <a:solidFill>
                <a:srgbClr val="0000FF"/>
              </a:solidFill>
            </a:endParaRPr>
          </a:p>
          <a:p>
            <a:pPr indent="-342900" lvl="0" marL="457200" rtl="0" algn="l">
              <a:spcBef>
                <a:spcPts val="0"/>
              </a:spcBef>
              <a:spcAft>
                <a:spcPts val="0"/>
              </a:spcAft>
              <a:buSzPts val="1800"/>
              <a:buChar char="●"/>
            </a:pPr>
            <a:r>
              <a:rPr lang="en"/>
              <a:t>Each sentence is the </a:t>
            </a:r>
            <a:r>
              <a:rPr lang="en">
                <a:solidFill>
                  <a:srgbClr val="0000FF"/>
                </a:solidFill>
              </a:rPr>
              <a:t>document</a:t>
            </a:r>
            <a:endParaRPr>
              <a:solidFill>
                <a:srgbClr val="0000FF"/>
              </a:solidFill>
            </a:endParaRPr>
          </a:p>
          <a:p>
            <a:pPr indent="-342900" lvl="0" marL="457200" rtl="0" algn="l">
              <a:spcBef>
                <a:spcPts val="0"/>
              </a:spcBef>
              <a:spcAft>
                <a:spcPts val="0"/>
              </a:spcAft>
              <a:buSzPts val="1800"/>
              <a:buChar char="●"/>
            </a:pPr>
            <a:r>
              <a:rPr lang="en"/>
              <a:t>Each word boundary is the </a:t>
            </a:r>
            <a:r>
              <a:rPr lang="en">
                <a:solidFill>
                  <a:srgbClr val="0000FF"/>
                </a:solidFill>
              </a:rPr>
              <a:t>token</a:t>
            </a:r>
            <a:endParaRPr/>
          </a:p>
          <a:p>
            <a:pPr indent="-342900" lvl="0" marL="457200" rtl="0" algn="l">
              <a:spcBef>
                <a:spcPts val="0"/>
              </a:spcBef>
              <a:spcAft>
                <a:spcPts val="0"/>
              </a:spcAft>
              <a:buSzPts val="1800"/>
              <a:buChar char="●"/>
            </a:pPr>
            <a:r>
              <a:rPr lang="en"/>
              <a:t>Each value is the simple term count, or occurrence</a:t>
            </a:r>
            <a:endParaRPr/>
          </a:p>
          <a:p>
            <a:pPr indent="-342900" lvl="0" marL="457200" rtl="0" algn="l">
              <a:spcBef>
                <a:spcPts val="0"/>
              </a:spcBef>
              <a:spcAft>
                <a:spcPts val="0"/>
              </a:spcAft>
              <a:buSzPts val="1800"/>
              <a:buChar char="●"/>
            </a:pPr>
            <a:r>
              <a:rPr lang="en"/>
              <a:t>Various python packages construct these, with slight differences</a:t>
            </a:r>
            <a:endParaRPr/>
          </a:p>
        </p:txBody>
      </p:sp>
      <p:sp>
        <p:nvSpPr>
          <p:cNvPr id="282" name="Google Shape;282;p59"/>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 Document Term Matrix Construction</a:t>
            </a:r>
            <a:endParaRPr/>
          </a:p>
        </p:txBody>
      </p:sp>
      <p:graphicFrame>
        <p:nvGraphicFramePr>
          <p:cNvPr id="283" name="Google Shape;283;p59"/>
          <p:cNvGraphicFramePr/>
          <p:nvPr/>
        </p:nvGraphicFramePr>
        <p:xfrm>
          <a:off x="902100" y="2624463"/>
          <a:ext cx="3000000" cy="3000000"/>
        </p:xfrm>
        <a:graphic>
          <a:graphicData uri="http://schemas.openxmlformats.org/drawingml/2006/table">
            <a:tbl>
              <a:tblPr>
                <a:noFill/>
                <a:tableStyleId>{BA3E9C38-00A6-40F4-9065-5C07A3E3B935}</a:tableStyleId>
              </a:tblPr>
              <a:tblGrid>
                <a:gridCol w="2173375"/>
                <a:gridCol w="979375"/>
                <a:gridCol w="1039475"/>
                <a:gridCol w="1017850"/>
                <a:gridCol w="1121075"/>
                <a:gridCol w="1375100"/>
              </a:tblGrid>
              <a:tr h="396200">
                <a:tc>
                  <a:txBody>
                    <a:bodyPr/>
                    <a:lstStyle/>
                    <a:p>
                      <a:pPr indent="0" lvl="0" marL="0" rtl="0" algn="l">
                        <a:spcBef>
                          <a:spcPts val="0"/>
                        </a:spcBef>
                        <a:spcAft>
                          <a:spcPts val="0"/>
                        </a:spcAft>
                        <a:buNone/>
                      </a:pPr>
                      <a:r>
                        <a:rPr lang="en"/>
                        <a:t>Sentence</a:t>
                      </a:r>
                      <a:endParaRPr/>
                    </a:p>
                  </a:txBody>
                  <a:tcPr marT="91425" marB="91425" marR="91425" marL="91425"/>
                </a:tc>
                <a:tc>
                  <a:txBody>
                    <a:bodyPr/>
                    <a:lstStyle/>
                    <a:p>
                      <a:pPr indent="0" lvl="0" marL="0" rtl="0" algn="ctr">
                        <a:spcBef>
                          <a:spcPts val="0"/>
                        </a:spcBef>
                        <a:spcAft>
                          <a:spcPts val="0"/>
                        </a:spcAft>
                        <a:buNone/>
                      </a:pPr>
                      <a:r>
                        <a:rPr lang="en"/>
                        <a:t>hockey</a:t>
                      </a:r>
                      <a:endParaRPr/>
                    </a:p>
                  </a:txBody>
                  <a:tcPr marT="91425" marB="91425" marR="91425" marL="91425"/>
                </a:tc>
                <a:tc>
                  <a:txBody>
                    <a:bodyPr/>
                    <a:lstStyle/>
                    <a:p>
                      <a:pPr indent="0" lvl="0" marL="0" rtl="0" algn="ctr">
                        <a:spcBef>
                          <a:spcPts val="0"/>
                        </a:spcBef>
                        <a:spcAft>
                          <a:spcPts val="0"/>
                        </a:spcAft>
                        <a:buNone/>
                      </a:pPr>
                      <a:r>
                        <a:rPr lang="en"/>
                        <a:t>ftw</a:t>
                      </a:r>
                      <a:endParaRPr/>
                    </a:p>
                  </a:txBody>
                  <a:tcPr marT="91425" marB="91425" marR="91425" marL="91425"/>
                </a:tc>
                <a:tc>
                  <a:txBody>
                    <a:bodyPr/>
                    <a:lstStyle/>
                    <a:p>
                      <a:pPr indent="0" lvl="0" marL="0" rtl="0" algn="ctr">
                        <a:spcBef>
                          <a:spcPts val="0"/>
                        </a:spcBef>
                        <a:spcAft>
                          <a:spcPts val="0"/>
                        </a:spcAft>
                        <a:buNone/>
                      </a:pPr>
                      <a:r>
                        <a:rPr lang="en"/>
                        <a:t>i</a:t>
                      </a:r>
                      <a:endParaRPr/>
                    </a:p>
                  </a:txBody>
                  <a:tcPr marT="91425" marB="91425" marR="91425" marL="91425"/>
                </a:tc>
                <a:tc>
                  <a:txBody>
                    <a:bodyPr/>
                    <a:lstStyle/>
                    <a:p>
                      <a:pPr indent="0" lvl="0" marL="0" rtl="0" algn="ctr">
                        <a:spcBef>
                          <a:spcPts val="0"/>
                        </a:spcBef>
                        <a:spcAft>
                          <a:spcPts val="0"/>
                        </a:spcAft>
                        <a:buNone/>
                      </a:pPr>
                      <a:r>
                        <a:rPr lang="en"/>
                        <a:t>like</a:t>
                      </a:r>
                      <a:endParaRPr/>
                    </a:p>
                  </a:txBody>
                  <a:tcPr marT="91425" marB="91425" marR="91425" marL="91425"/>
                </a:tc>
                <a:tc>
                  <a:txBody>
                    <a:bodyPr/>
                    <a:lstStyle/>
                    <a:p>
                      <a:pPr indent="0" lvl="0" marL="0" rtl="0" algn="ctr">
                        <a:spcBef>
                          <a:spcPts val="0"/>
                        </a:spcBef>
                        <a:spcAft>
                          <a:spcPts val="0"/>
                        </a:spcAft>
                        <a:buNone/>
                      </a:pPr>
                      <a:r>
                        <a:rPr lang="en"/>
                        <a:t>golf</a:t>
                      </a:r>
                      <a:endParaRPr/>
                    </a:p>
                  </a:txBody>
                  <a:tcPr marT="91425" marB="91425" marR="91425" marL="91425"/>
                </a:tc>
              </a:tr>
              <a:tr h="381000">
                <a:tc>
                  <a:txBody>
                    <a:bodyPr/>
                    <a:lstStyle/>
                    <a:p>
                      <a:pPr indent="0" lvl="0" marL="0" rtl="0" algn="l">
                        <a:spcBef>
                          <a:spcPts val="0"/>
                        </a:spcBef>
                        <a:spcAft>
                          <a:spcPts val="0"/>
                        </a:spcAft>
                        <a:buNone/>
                      </a:pPr>
                      <a:r>
                        <a:rPr lang="en"/>
                        <a:t>I like golf!</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I like hockey.</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Hockey</a:t>
                      </a:r>
                      <a:r>
                        <a:rPr lang="en"/>
                        <a:t> and golf ftw</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60"/>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Text Mining Process - Word inclusion and weighting</a:t>
            </a:r>
            <a:endParaRPr sz="2500"/>
          </a:p>
        </p:txBody>
      </p:sp>
      <p:sp>
        <p:nvSpPr>
          <p:cNvPr id="289" name="Google Shape;289;p60"/>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the Document-Term Matrix (also seen noted as: DTM, TDM, DFM)</a:t>
            </a:r>
            <a:endParaRPr/>
          </a:p>
          <a:p>
            <a:pPr indent="0" lvl="0" marL="0" rtl="0" algn="l">
              <a:spcBef>
                <a:spcPts val="1600"/>
              </a:spcBef>
              <a:spcAft>
                <a:spcPts val="0"/>
              </a:spcAft>
              <a:buNone/>
            </a:pPr>
            <a:r>
              <a:rPr lang="en"/>
              <a:t>Should all terms (N-grams) be included?</a:t>
            </a:r>
            <a:endParaRPr/>
          </a:p>
          <a:p>
            <a:pPr indent="-342900" lvl="0" marL="457200" rtl="0" algn="l">
              <a:spcBef>
                <a:spcPts val="1600"/>
              </a:spcBef>
              <a:spcAft>
                <a:spcPts val="0"/>
              </a:spcAft>
              <a:buSzPts val="1800"/>
              <a:buChar char="●"/>
            </a:pPr>
            <a:r>
              <a:rPr lang="en"/>
              <a:t>Stopwords</a:t>
            </a:r>
            <a:endParaRPr/>
          </a:p>
          <a:p>
            <a:pPr indent="-342900" lvl="0" marL="457200" rtl="0" algn="l">
              <a:spcBef>
                <a:spcPts val="0"/>
              </a:spcBef>
              <a:spcAft>
                <a:spcPts val="0"/>
              </a:spcAft>
              <a:buSzPts val="1800"/>
              <a:buChar char="●"/>
            </a:pPr>
            <a:r>
              <a:rPr lang="en"/>
              <a:t>Stemming/Lemmatization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What is the best representation of values in the cells?</a:t>
            </a:r>
            <a:endParaRPr/>
          </a:p>
          <a:p>
            <a:pPr indent="-342900" lvl="0" marL="457200" rtl="0" algn="l">
              <a:spcBef>
                <a:spcPts val="1600"/>
              </a:spcBef>
              <a:spcAft>
                <a:spcPts val="0"/>
              </a:spcAft>
              <a:buSzPts val="1800"/>
              <a:buChar char="●"/>
            </a:pPr>
            <a:r>
              <a:rPr lang="en"/>
              <a:t>Raw counts/frequencies? Binary values?  Log of the counts?</a:t>
            </a:r>
            <a:endParaRPr/>
          </a:p>
          <a:p>
            <a:pPr indent="-342900" lvl="0" marL="457200" rtl="0" algn="l">
              <a:spcBef>
                <a:spcPts val="0"/>
              </a:spcBef>
              <a:spcAft>
                <a:spcPts val="0"/>
              </a:spcAft>
              <a:buClr>
                <a:srgbClr val="FF0000"/>
              </a:buClr>
              <a:buSzPts val="1800"/>
              <a:buChar char="●"/>
            </a:pPr>
            <a:r>
              <a:rPr lang="en">
                <a:solidFill>
                  <a:srgbClr val="FF0000"/>
                </a:solidFill>
              </a:rPr>
              <a:t>Inverse document frequency</a:t>
            </a:r>
            <a:endParaRPr>
              <a:solidFill>
                <a:srgbClr val="FF0000"/>
              </a:solidFill>
            </a:endParaRPr>
          </a:p>
        </p:txBody>
      </p:sp>
      <p:pic>
        <p:nvPicPr>
          <p:cNvPr id="290" name="Google Shape;290;p60"/>
          <p:cNvPicPr preferRelativeResize="0"/>
          <p:nvPr/>
        </p:nvPicPr>
        <p:blipFill>
          <a:blip r:embed="rId3">
            <a:alphaModFix/>
          </a:blip>
          <a:stretch>
            <a:fillRect/>
          </a:stretch>
        </p:blipFill>
        <p:spPr>
          <a:xfrm>
            <a:off x="4844149" y="1553096"/>
            <a:ext cx="3937000" cy="150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1"/>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Compiling the Dictionary: Stop/Rare Words</a:t>
            </a:r>
            <a:endParaRPr/>
          </a:p>
        </p:txBody>
      </p:sp>
      <p:sp>
        <p:nvSpPr>
          <p:cNvPr id="296" name="Google Shape;296;p61"/>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 domain-specific Stopwords </a:t>
            </a:r>
            <a:endParaRPr/>
          </a:p>
          <a:p>
            <a:pPr indent="0" lvl="0" marL="0" rtl="0" algn="l">
              <a:spcBef>
                <a:spcPts val="1600"/>
              </a:spcBef>
              <a:spcAft>
                <a:spcPts val="0"/>
              </a:spcAft>
              <a:buNone/>
            </a:pPr>
            <a:r>
              <a:rPr lang="en"/>
              <a:t>Common words are typically removed as well, but it’s always good to review the stopwords for domain-specific projects</a:t>
            </a:r>
            <a:endParaRPr/>
          </a:p>
          <a:p>
            <a:pPr indent="0" lvl="0" marL="0" rtl="0" algn="l">
              <a:spcBef>
                <a:spcPts val="1600"/>
              </a:spcBef>
              <a:spcAft>
                <a:spcPts val="0"/>
              </a:spcAft>
              <a:buNone/>
            </a:pPr>
            <a:r>
              <a:rPr lang="en"/>
              <a:t>Also want to consider removing extremely rare and frequent words</a:t>
            </a:r>
            <a:endParaRPr/>
          </a:p>
          <a:p>
            <a:pPr indent="-342900" lvl="0" marL="457200" rtl="0" algn="l">
              <a:spcBef>
                <a:spcPts val="1600"/>
              </a:spcBef>
              <a:spcAft>
                <a:spcPts val="0"/>
              </a:spcAft>
              <a:buSzPts val="1800"/>
              <a:buChar char="●"/>
            </a:pPr>
            <a:r>
              <a:rPr lang="en"/>
              <a:t>Either too rare it won’t add value</a:t>
            </a:r>
            <a:endParaRPr/>
          </a:p>
          <a:p>
            <a:pPr indent="-342900" lvl="0" marL="457200" rtl="0" algn="l">
              <a:spcBef>
                <a:spcPts val="0"/>
              </a:spcBef>
              <a:spcAft>
                <a:spcPts val="0"/>
              </a:spcAft>
              <a:buSzPts val="1800"/>
              <a:buChar char="●"/>
            </a:pPr>
            <a:r>
              <a:rPr lang="en"/>
              <a:t>Too common, it just adds noise</a:t>
            </a:r>
            <a:endParaRPr/>
          </a:p>
        </p:txBody>
      </p:sp>
      <p:pic>
        <p:nvPicPr>
          <p:cNvPr id="297" name="Google Shape;297;p61"/>
          <p:cNvPicPr preferRelativeResize="0"/>
          <p:nvPr/>
        </p:nvPicPr>
        <p:blipFill>
          <a:blip r:embed="rId3">
            <a:alphaModFix/>
          </a:blip>
          <a:stretch>
            <a:fillRect/>
          </a:stretch>
        </p:blipFill>
        <p:spPr>
          <a:xfrm>
            <a:off x="4377875" y="2640275"/>
            <a:ext cx="4551825" cy="227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4"/>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78" name="Google Shape;178;p44"/>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Char char="●"/>
            </a:pPr>
            <a:r>
              <a:rPr lang="en">
                <a:solidFill>
                  <a:srgbClr val="FF0000"/>
                </a:solidFill>
              </a:rPr>
              <a:t>Homework and Exam Discussion</a:t>
            </a:r>
            <a:endParaRPr>
              <a:solidFill>
                <a:srgbClr val="FF0000"/>
              </a:solidFill>
            </a:endParaRPr>
          </a:p>
          <a:p>
            <a:pPr indent="-342900" lvl="0" marL="457200" rtl="0" algn="l">
              <a:spcBef>
                <a:spcPts val="0"/>
              </a:spcBef>
              <a:spcAft>
                <a:spcPts val="0"/>
              </a:spcAft>
              <a:buSzPts val="1800"/>
              <a:buChar char="●"/>
            </a:pPr>
            <a:r>
              <a:rPr lang="en"/>
              <a:t>Text Mining - Working with Text as a Data Source</a:t>
            </a:r>
            <a:endParaRPr b="1"/>
          </a:p>
          <a:p>
            <a:pPr indent="-342900" lvl="0" marL="457200" rtl="0" algn="l">
              <a:spcBef>
                <a:spcPts val="0"/>
              </a:spcBef>
              <a:spcAft>
                <a:spcPts val="0"/>
              </a:spcAft>
              <a:buSzPts val="1800"/>
              <a:buChar char="●"/>
            </a:pPr>
            <a:r>
              <a:rPr lang="en"/>
              <a:t>Hands-on in python</a:t>
            </a:r>
            <a:endParaRPr/>
          </a:p>
          <a:p>
            <a:pPr indent="-342900" lvl="0" marL="457200" rtl="0" algn="l">
              <a:spcBef>
                <a:spcPts val="0"/>
              </a:spcBef>
              <a:spcAft>
                <a:spcPts val="0"/>
              </a:spcAft>
              <a:buSzPts val="1800"/>
              <a:buChar char="●"/>
            </a:pPr>
            <a:r>
              <a:rPr lang="en"/>
              <a:t>In-class Group Data Challenge - Classify SMS messages!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i="1" u="sng">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2"/>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Vocabulary: Stemming &amp; Lemmatization</a:t>
            </a:r>
            <a:endParaRPr/>
          </a:p>
        </p:txBody>
      </p:sp>
      <p:sp>
        <p:nvSpPr>
          <p:cNvPr id="303" name="Google Shape;303;p62"/>
          <p:cNvSpPr txBox="1"/>
          <p:nvPr>
            <p:ph idx="1" type="body"/>
          </p:nvPr>
        </p:nvSpPr>
        <p:spPr>
          <a:xfrm>
            <a:off x="96800" y="727325"/>
            <a:ext cx="89244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reduce the term space dimensionality, we want to root of the word</a:t>
            </a:r>
            <a:endParaRPr/>
          </a:p>
          <a:p>
            <a:pPr indent="0" lvl="0" marL="0" rtl="0" algn="l">
              <a:spcBef>
                <a:spcPts val="160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b="1">
              <a:solidFill>
                <a:srgbClr val="0000FF"/>
              </a:solidFill>
            </a:endParaRPr>
          </a:p>
        </p:txBody>
      </p:sp>
      <p:sp>
        <p:nvSpPr>
          <p:cNvPr id="304" name="Google Shape;304;p62"/>
          <p:cNvSpPr txBox="1"/>
          <p:nvPr>
            <p:ph idx="1" type="body"/>
          </p:nvPr>
        </p:nvSpPr>
        <p:spPr>
          <a:xfrm>
            <a:off x="4635900" y="1212575"/>
            <a:ext cx="4253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0000"/>
                </a:solidFill>
              </a:rPr>
              <a:t>Lemmatization</a:t>
            </a:r>
            <a:endParaRPr b="1" sz="1700">
              <a:solidFill>
                <a:srgbClr val="FF0000"/>
              </a:solidFill>
            </a:endParaRPr>
          </a:p>
          <a:p>
            <a:pPr indent="0" lvl="0" marL="0" rtl="0" algn="l">
              <a:spcBef>
                <a:spcPts val="1600"/>
              </a:spcBef>
              <a:spcAft>
                <a:spcPts val="0"/>
              </a:spcAft>
              <a:buNone/>
            </a:pPr>
            <a:r>
              <a:rPr lang="en" sz="1700"/>
              <a:t>drive, drove, driven = </a:t>
            </a:r>
            <a:r>
              <a:rPr b="1" lang="en" sz="1700">
                <a:solidFill>
                  <a:srgbClr val="FF0000"/>
                </a:solidFill>
              </a:rPr>
              <a:t>drive</a:t>
            </a:r>
            <a:endParaRPr b="1" sz="1700">
              <a:solidFill>
                <a:srgbClr val="FF0000"/>
              </a:solidFill>
            </a:endParaRPr>
          </a:p>
          <a:p>
            <a:pPr indent="0" lvl="0" marL="0" rtl="0" algn="l">
              <a:spcBef>
                <a:spcPts val="1600"/>
              </a:spcBef>
              <a:spcAft>
                <a:spcPts val="0"/>
              </a:spcAft>
              <a:buNone/>
            </a:pPr>
            <a:r>
              <a:rPr lang="en" sz="1700"/>
              <a:t>Are, am, being = </a:t>
            </a:r>
            <a:r>
              <a:rPr b="1" lang="en" sz="1700">
                <a:solidFill>
                  <a:srgbClr val="FF0000"/>
                </a:solidFill>
              </a:rPr>
              <a:t>be</a:t>
            </a:r>
            <a:endParaRPr b="1" sz="1700">
              <a:solidFill>
                <a:srgbClr val="FF0000"/>
              </a:solidFill>
            </a:endParaRPr>
          </a:p>
          <a:p>
            <a:pPr indent="0" lvl="0" marL="0" rtl="0" algn="l">
              <a:spcBef>
                <a:spcPts val="1600"/>
              </a:spcBef>
              <a:spcAft>
                <a:spcPts val="1600"/>
              </a:spcAft>
              <a:buClr>
                <a:schemeClr val="dk1"/>
              </a:buClr>
              <a:buSzPts val="1100"/>
              <a:buFont typeface="Arial"/>
              <a:buNone/>
            </a:pPr>
            <a:r>
              <a:t/>
            </a:r>
            <a:endParaRPr b="1" sz="1700">
              <a:solidFill>
                <a:srgbClr val="0000FF"/>
              </a:solidFill>
            </a:endParaRPr>
          </a:p>
        </p:txBody>
      </p:sp>
      <p:sp>
        <p:nvSpPr>
          <p:cNvPr id="305" name="Google Shape;305;p62"/>
          <p:cNvSpPr txBox="1"/>
          <p:nvPr>
            <p:ph idx="1" type="body"/>
          </p:nvPr>
        </p:nvSpPr>
        <p:spPr>
          <a:xfrm>
            <a:off x="78862" y="1212567"/>
            <a:ext cx="4508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FF"/>
                </a:solidFill>
              </a:rPr>
              <a:t>Stemming</a:t>
            </a:r>
            <a:endParaRPr b="1" sz="1700">
              <a:solidFill>
                <a:srgbClr val="0000FF"/>
              </a:solidFill>
            </a:endParaRPr>
          </a:p>
          <a:p>
            <a:pPr indent="0" lvl="0" marL="0" rtl="0" algn="l">
              <a:spcBef>
                <a:spcPts val="1600"/>
              </a:spcBef>
              <a:spcAft>
                <a:spcPts val="0"/>
              </a:spcAft>
              <a:buNone/>
            </a:pPr>
            <a:r>
              <a:rPr lang="en" sz="1700"/>
              <a:t>Big, bigger, biggest = </a:t>
            </a:r>
            <a:r>
              <a:rPr b="1" lang="en" sz="1700">
                <a:solidFill>
                  <a:srgbClr val="0000FF"/>
                </a:solidFill>
              </a:rPr>
              <a:t>big</a:t>
            </a:r>
            <a:endParaRPr b="1" sz="1700">
              <a:solidFill>
                <a:srgbClr val="0000FF"/>
              </a:solidFill>
            </a:endParaRPr>
          </a:p>
          <a:p>
            <a:pPr indent="0" lvl="0" marL="0" rtl="0" algn="l">
              <a:spcBef>
                <a:spcPts val="1600"/>
              </a:spcBef>
              <a:spcAft>
                <a:spcPts val="0"/>
              </a:spcAft>
              <a:buNone/>
            </a:pPr>
            <a:r>
              <a:rPr lang="en" sz="1700"/>
              <a:t>reach, Reached, Reaching = </a:t>
            </a:r>
            <a:r>
              <a:rPr b="1" lang="en" sz="1700">
                <a:solidFill>
                  <a:srgbClr val="0000FF"/>
                </a:solidFill>
              </a:rPr>
              <a:t>reach</a:t>
            </a:r>
            <a:endParaRPr b="1" sz="1700">
              <a:solidFill>
                <a:srgbClr val="0000FF"/>
              </a:solidFill>
            </a:endParaRPr>
          </a:p>
          <a:p>
            <a:pPr indent="0" lvl="0" marL="0" rtl="0" algn="l">
              <a:spcBef>
                <a:spcPts val="1600"/>
              </a:spcBef>
              <a:spcAft>
                <a:spcPts val="1600"/>
              </a:spcAft>
              <a:buClr>
                <a:schemeClr val="dk1"/>
              </a:buClr>
              <a:buSzPts val="1100"/>
              <a:buFont typeface="Arial"/>
              <a:buNone/>
            </a:pPr>
            <a:r>
              <a:rPr lang="en" sz="1700"/>
              <a:t>work, works, worked, Working = </a:t>
            </a:r>
            <a:r>
              <a:rPr b="1" lang="en" sz="1700">
                <a:solidFill>
                  <a:srgbClr val="0000FF"/>
                </a:solidFill>
              </a:rPr>
              <a:t>work</a:t>
            </a:r>
            <a:endParaRPr b="1" sz="1700">
              <a:solidFill>
                <a:srgbClr val="0000FF"/>
              </a:solidFill>
            </a:endParaRPr>
          </a:p>
        </p:txBody>
      </p:sp>
      <p:sp>
        <p:nvSpPr>
          <p:cNvPr id="306" name="Google Shape;306;p62"/>
          <p:cNvSpPr txBox="1"/>
          <p:nvPr/>
        </p:nvSpPr>
        <p:spPr>
          <a:xfrm>
            <a:off x="913325" y="3657350"/>
            <a:ext cx="7643100" cy="10323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Of course there are different approaches to each</a:t>
            </a:r>
            <a:endParaRPr>
              <a:latin typeface="Merriweather"/>
              <a:ea typeface="Merriweather"/>
              <a:cs typeface="Merriweather"/>
              <a:sym typeface="Merriweather"/>
            </a:endParaRPr>
          </a:p>
          <a:p>
            <a:pPr indent="0" lvl="0" marL="0" rtl="0" algn="ctr">
              <a:spcBef>
                <a:spcPts val="0"/>
              </a:spcBef>
              <a:spcAft>
                <a:spcPts val="0"/>
              </a:spcAft>
              <a:buNone/>
            </a:pPr>
            <a:r>
              <a:rPr lang="en">
                <a:latin typeface="Merriweather"/>
                <a:ea typeface="Merriweather"/>
                <a:cs typeface="Merriweather"/>
                <a:sym typeface="Merriweather"/>
              </a:rPr>
              <a:t>We usually perform one of these tasks, but try everything!  </a:t>
            </a:r>
            <a:endParaRPr>
              <a:latin typeface="Merriweather"/>
              <a:ea typeface="Merriweather"/>
              <a:cs typeface="Merriweather"/>
              <a:sym typeface="Merriweather"/>
            </a:endParaRPr>
          </a:p>
          <a:p>
            <a:pPr indent="0" lvl="0" marL="0" rtl="0" algn="ctr">
              <a:spcBef>
                <a:spcPts val="0"/>
              </a:spcBef>
              <a:spcAft>
                <a:spcPts val="0"/>
              </a:spcAft>
              <a:buNone/>
            </a:pPr>
            <a:r>
              <a:rPr lang="en">
                <a:latin typeface="Merriweather"/>
                <a:ea typeface="Merriweather"/>
                <a:cs typeface="Merriweather"/>
                <a:sym typeface="Merriweather"/>
              </a:rPr>
              <a:t>Decisions loosely depend on how compressed you want the feature space to be for the task ahead.</a:t>
            </a:r>
            <a:endParaRPr>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63"/>
          <p:cNvPicPr preferRelativeResize="0"/>
          <p:nvPr/>
        </p:nvPicPr>
        <p:blipFill rotWithShape="1">
          <a:blip r:embed="rId3">
            <a:alphaModFix/>
          </a:blip>
          <a:srcRect b="53451" l="1123" r="1172" t="0"/>
          <a:stretch/>
        </p:blipFill>
        <p:spPr>
          <a:xfrm>
            <a:off x="309425" y="1577100"/>
            <a:ext cx="8525149" cy="2302925"/>
          </a:xfrm>
          <a:prstGeom prst="rect">
            <a:avLst/>
          </a:prstGeom>
          <a:noFill/>
          <a:ln>
            <a:noFill/>
          </a:ln>
        </p:spPr>
      </p:pic>
      <p:sp>
        <p:nvSpPr>
          <p:cNvPr id="312" name="Google Shape;312;p63"/>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our data is processed, everything we have covered still applies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4"/>
          <p:cNvSpPr txBox="1"/>
          <p:nvPr>
            <p:ph type="title"/>
          </p:nvPr>
        </p:nvSpPr>
        <p:spPr>
          <a:xfrm>
            <a:off x="311700" y="14992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Analytics Mechanics </a:t>
            </a:r>
            <a:endParaRPr/>
          </a:p>
          <a:p>
            <a:pPr indent="0" lvl="0" marL="0" rtl="0" algn="ctr">
              <a:spcBef>
                <a:spcPts val="0"/>
              </a:spcBef>
              <a:spcAft>
                <a:spcPts val="0"/>
              </a:spcAft>
              <a:buNone/>
            </a:pPr>
            <a:r>
              <a:rPr lang="en"/>
              <a:t>-</a:t>
            </a:r>
            <a:r>
              <a:rPr i="1" lang="en">
                <a:solidFill>
                  <a:schemeClr val="accent3"/>
                </a:solidFill>
              </a:rPr>
              <a:t>by hand to build intuition</a:t>
            </a:r>
            <a:r>
              <a:rPr lang="en"/>
              <a:t>- </a:t>
            </a:r>
            <a:endParaRPr/>
          </a:p>
          <a:p>
            <a:pPr indent="0" lvl="0" marL="0" rtl="0" algn="ctr">
              <a:spcBef>
                <a:spcPts val="0"/>
              </a:spcBef>
              <a:spcAft>
                <a:spcPts val="0"/>
              </a:spcAft>
              <a:buNone/>
            </a:pPr>
            <a:r>
              <a:t/>
            </a:r>
            <a:endParaRPr/>
          </a:p>
        </p:txBody>
      </p:sp>
      <p:pic>
        <p:nvPicPr>
          <p:cNvPr id="318" name="Google Shape;318;p64"/>
          <p:cNvPicPr preferRelativeResize="0"/>
          <p:nvPr/>
        </p:nvPicPr>
        <p:blipFill>
          <a:blip r:embed="rId3">
            <a:alphaModFix/>
          </a:blip>
          <a:stretch>
            <a:fillRect/>
          </a:stretch>
        </p:blipFill>
        <p:spPr>
          <a:xfrm>
            <a:off x="1709738" y="2413425"/>
            <a:ext cx="5724525" cy="1933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22" name="Shape 322"/>
        <p:cNvGrpSpPr/>
        <p:nvPr/>
      </p:nvGrpSpPr>
      <p:grpSpPr>
        <a:xfrm>
          <a:off x="0" y="0"/>
          <a:ext cx="0" cy="0"/>
          <a:chOff x="0" y="0"/>
          <a:chExt cx="0" cy="0"/>
        </a:xfrm>
      </p:grpSpPr>
      <p:sp>
        <p:nvSpPr>
          <p:cNvPr id="323" name="Google Shape;323;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Challenge</a:t>
            </a:r>
            <a:endParaRPr/>
          </a:p>
          <a:p>
            <a:pPr indent="0" lvl="0" marL="0" rtl="0" algn="ctr">
              <a:spcBef>
                <a:spcPts val="0"/>
              </a:spcBef>
              <a:spcAft>
                <a:spcPts val="0"/>
              </a:spcAft>
              <a:buNone/>
            </a:pPr>
            <a:r>
              <a:rPr lang="en"/>
              <a:t>(Next Session)</a:t>
            </a:r>
            <a:endParaRPr/>
          </a:p>
        </p:txBody>
      </p:sp>
      <p:sp>
        <p:nvSpPr>
          <p:cNvPr id="324" name="Google Shape;324;p65"/>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6"/>
          <p:cNvSpPr txBox="1"/>
          <p:nvPr>
            <p:ph type="title"/>
          </p:nvPr>
        </p:nvSpPr>
        <p:spPr>
          <a:xfrm>
            <a:off x="4862225" y="118685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Use Text Analytics to SMS Spam</a:t>
            </a:r>
            <a:endParaRPr sz="3000"/>
          </a:p>
        </p:txBody>
      </p:sp>
      <p:sp>
        <p:nvSpPr>
          <p:cNvPr id="330" name="Google Shape;330;p66"/>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66"/>
          <p:cNvSpPr txBox="1"/>
          <p:nvPr>
            <p:ph idx="2" type="body"/>
          </p:nvPr>
        </p:nvSpPr>
        <p:spPr>
          <a:xfrm>
            <a:off x="126975" y="68475"/>
            <a:ext cx="4242000" cy="45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Your analytics firm was hired to monitor spam messages that are now increasingly being sent as </a:t>
            </a:r>
            <a:r>
              <a:rPr lang="en" sz="1300"/>
              <a:t>unsolicited</a:t>
            </a:r>
            <a:r>
              <a:rPr lang="en" sz="1300"/>
              <a:t> SMS messages.</a:t>
            </a:r>
            <a:endParaRPr sz="1300"/>
          </a:p>
          <a:p>
            <a:pPr indent="0" lvl="0" marL="0" rtl="0" algn="l">
              <a:spcBef>
                <a:spcPts val="1600"/>
              </a:spcBef>
              <a:spcAft>
                <a:spcPts val="0"/>
              </a:spcAft>
              <a:buNone/>
            </a:pPr>
            <a:r>
              <a:rPr lang="en" sz="1300"/>
              <a:t>The datasets can be found on Big Query (questrom.SMSspam).  The tables are train, and test.  There is also an example submission file (that you will submit as a csv file).  </a:t>
            </a:r>
            <a:endParaRPr sz="1300">
              <a:solidFill>
                <a:srgbClr val="666666"/>
              </a:solidFill>
            </a:endParaRPr>
          </a:p>
          <a:p>
            <a:pPr indent="0" lvl="0" marL="0" rtl="0" algn="l">
              <a:spcBef>
                <a:spcPts val="1600"/>
              </a:spcBef>
              <a:spcAft>
                <a:spcPts val="0"/>
              </a:spcAft>
              <a:buNone/>
            </a:pPr>
            <a:r>
              <a:rPr lang="en" sz="1300"/>
              <a:t>You should consider combining the various techniques we have covered to date (data cleaning, clustering, dimensionality reduction,etc.) and use that work in concert with whatever classification method you feel is most appropriate.</a:t>
            </a:r>
            <a:endParaRPr sz="1300"/>
          </a:p>
          <a:p>
            <a:pPr indent="0" lvl="0" marL="0" rtl="0" algn="l">
              <a:spcBef>
                <a:spcPts val="1600"/>
              </a:spcBef>
              <a:spcAft>
                <a:spcPts val="0"/>
              </a:spcAft>
              <a:buNone/>
            </a:pPr>
            <a:r>
              <a:rPr lang="en" sz="1300"/>
              <a:t>Your submission to the leaderboard will be based on the </a:t>
            </a:r>
            <a:r>
              <a:rPr lang="en" sz="1300">
                <a:solidFill>
                  <a:srgbClr val="FF0000"/>
                </a:solidFill>
              </a:rPr>
              <a:t>accuracy</a:t>
            </a:r>
            <a:r>
              <a:rPr lang="en" sz="1300"/>
              <a:t>.</a:t>
            </a:r>
            <a:endParaRPr sz="1300"/>
          </a:p>
          <a:p>
            <a:pPr indent="0" lvl="0" marL="0" rtl="0" algn="r">
              <a:spcBef>
                <a:spcPts val="1600"/>
              </a:spcBef>
              <a:spcAft>
                <a:spcPts val="0"/>
              </a:spcAft>
              <a:buNone/>
            </a:pPr>
            <a:r>
              <a:rPr b="1" lang="en" sz="1300"/>
              <a:t>HINT:  Start simple and work towards complexity</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pic>
        <p:nvPicPr>
          <p:cNvPr id="332" name="Google Shape;332;p66"/>
          <p:cNvPicPr preferRelativeResize="0"/>
          <p:nvPr/>
        </p:nvPicPr>
        <p:blipFill>
          <a:blip r:embed="rId3">
            <a:alphaModFix/>
          </a:blip>
          <a:stretch>
            <a:fillRect/>
          </a:stretch>
        </p:blipFill>
        <p:spPr>
          <a:xfrm>
            <a:off x="4955975" y="3214675"/>
            <a:ext cx="3857700" cy="964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7"/>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p:txBody>
      </p:sp>
      <p:sp>
        <p:nvSpPr>
          <p:cNvPr id="338" name="Google Shape;338;p67"/>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FF0000"/>
                </a:solidFill>
              </a:rPr>
              <a:t>label</a:t>
            </a:r>
            <a:r>
              <a:rPr lang="en"/>
              <a:t> is the label, and should be modeled as a classification problem</a:t>
            </a:r>
            <a:endParaRPr b="1"/>
          </a:p>
          <a:p>
            <a:pPr indent="-342900" lvl="0" marL="457200" rtl="0" algn="l">
              <a:spcBef>
                <a:spcPts val="0"/>
              </a:spcBef>
              <a:spcAft>
                <a:spcPts val="0"/>
              </a:spcAft>
              <a:buSzPts val="1800"/>
              <a:buChar char="●"/>
            </a:pPr>
            <a:r>
              <a:rPr lang="en"/>
              <a:t>Handle the data any way that you see fit </a:t>
            </a:r>
            <a:endParaRPr/>
          </a:p>
          <a:p>
            <a:pPr indent="-342900" lvl="0" marL="457200" rtl="0" algn="l">
              <a:spcBef>
                <a:spcPts val="0"/>
              </a:spcBef>
              <a:spcAft>
                <a:spcPts val="0"/>
              </a:spcAft>
              <a:buSzPts val="1800"/>
              <a:buChar char="●"/>
            </a:pPr>
            <a:r>
              <a:rPr lang="en"/>
              <a:t>Use </a:t>
            </a:r>
            <a:r>
              <a:rPr lang="en">
                <a:solidFill>
                  <a:srgbClr val="FF0000"/>
                </a:solidFill>
              </a:rPr>
              <a:t>test</a:t>
            </a:r>
            <a:r>
              <a:rPr lang="en"/>
              <a:t> table</a:t>
            </a:r>
            <a:r>
              <a:rPr lang="en"/>
              <a:t> as</a:t>
            </a:r>
            <a:r>
              <a:rPr lang="en"/>
              <a:t> the data to apply your model and score the dataset with a label of ham/spam</a:t>
            </a:r>
            <a:endParaRPr/>
          </a:p>
          <a:p>
            <a:pPr indent="-342900" lvl="0" marL="457200" rtl="0" algn="l">
              <a:spcBef>
                <a:spcPts val="0"/>
              </a:spcBef>
              <a:spcAft>
                <a:spcPts val="0"/>
              </a:spcAft>
              <a:buSzPts val="1800"/>
              <a:buChar char="●"/>
            </a:pPr>
            <a:r>
              <a:rPr lang="en"/>
              <a:t>See the next slide for the format of your submission, which </a:t>
            </a:r>
            <a:r>
              <a:rPr lang="en">
                <a:solidFill>
                  <a:srgbClr val="FF0000"/>
                </a:solidFill>
              </a:rPr>
              <a:t>must be a csv</a:t>
            </a:r>
            <a:endParaRPr>
              <a:solidFill>
                <a:srgbClr val="FF0000"/>
              </a:solidFill>
            </a:endParaRPr>
          </a:p>
          <a:p>
            <a:pPr indent="-342900" lvl="0" marL="457200" rtl="0" algn="l">
              <a:spcBef>
                <a:spcPts val="0"/>
              </a:spcBef>
              <a:spcAft>
                <a:spcPts val="0"/>
              </a:spcAft>
              <a:buSzPts val="1800"/>
              <a:buChar char="●"/>
            </a:pPr>
            <a:r>
              <a:rPr lang="en"/>
              <a:t>Use any method you want to fit the classification model</a:t>
            </a:r>
            <a:endParaRPr/>
          </a:p>
          <a:p>
            <a:pPr indent="0" lvl="0" marL="457200" rtl="0" algn="l">
              <a:spcBef>
                <a:spcPts val="1600"/>
              </a:spcBef>
              <a:spcAft>
                <a:spcPts val="1600"/>
              </a:spcAft>
              <a:buNone/>
            </a:pPr>
            <a:r>
              <a:t/>
            </a:r>
            <a:endParaRPr>
              <a:solidFill>
                <a:srgbClr val="FF0000"/>
              </a:solidFill>
            </a:endParaRPr>
          </a:p>
        </p:txBody>
      </p:sp>
      <p:sp>
        <p:nvSpPr>
          <p:cNvPr id="339" name="Google Shape;339;p67"/>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8"/>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and Tricks - What is our best, </a:t>
            </a:r>
            <a:r>
              <a:rPr b="1" lang="en">
                <a:solidFill>
                  <a:srgbClr val="0000FF"/>
                </a:solidFill>
              </a:rPr>
              <a:t>naive</a:t>
            </a:r>
            <a:r>
              <a:rPr lang="en"/>
              <a:t> guess?</a:t>
            </a:r>
            <a:endParaRPr/>
          </a:p>
        </p:txBody>
      </p:sp>
      <p:sp>
        <p:nvSpPr>
          <p:cNvPr id="345" name="Google Shape;345;p68"/>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Don’t be afraid to start simple and try different variations.</a:t>
            </a:r>
            <a:endParaRPr sz="1600"/>
          </a:p>
          <a:p>
            <a:pPr indent="-330200" lvl="0" marL="457200" rtl="0" algn="l">
              <a:spcBef>
                <a:spcPts val="0"/>
              </a:spcBef>
              <a:spcAft>
                <a:spcPts val="0"/>
              </a:spcAft>
              <a:buSzPts val="1600"/>
              <a:buChar char="●"/>
            </a:pPr>
            <a:r>
              <a:rPr lang="en" sz="1600"/>
              <a:t>Think about how to create columns/features from the dataset given the string of text</a:t>
            </a:r>
            <a:endParaRPr sz="1600"/>
          </a:p>
          <a:p>
            <a:pPr indent="-330200" lvl="0" marL="457200" rtl="0" algn="l">
              <a:spcBef>
                <a:spcPts val="0"/>
              </a:spcBef>
              <a:spcAft>
                <a:spcPts val="0"/>
              </a:spcAft>
              <a:buClr>
                <a:srgbClr val="FF0000"/>
              </a:buClr>
              <a:buSzPts val="1600"/>
              <a:buChar char="●"/>
            </a:pPr>
            <a:r>
              <a:rPr lang="en" sz="1600">
                <a:solidFill>
                  <a:srgbClr val="FF0000"/>
                </a:solidFill>
              </a:rPr>
              <a:t>Don’t try to build complex workflows right away, keep it simple for faster iteration and to see if you can improve your correlation score along the way</a:t>
            </a:r>
            <a:endParaRPr sz="1600">
              <a:solidFill>
                <a:srgbClr val="FF0000"/>
              </a:solidFill>
            </a:endParaRPr>
          </a:p>
          <a:p>
            <a:pPr indent="-330200" lvl="0" marL="457200" rtl="0" algn="l">
              <a:spcBef>
                <a:spcPts val="0"/>
              </a:spcBef>
              <a:spcAft>
                <a:spcPts val="0"/>
              </a:spcAft>
              <a:buSzPts val="1600"/>
              <a:buChar char="●"/>
            </a:pPr>
            <a:r>
              <a:rPr lang="en" sz="1600"/>
              <a:t>What is our baseline assumption (naive guess)?</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Each team member can try a different approach to see who is getting better accuracy score</a:t>
            </a:r>
            <a:endParaRPr sz="1600"/>
          </a:p>
          <a:p>
            <a:pPr indent="0" lvl="0" marL="457200" rtl="0" algn="l">
              <a:spcBef>
                <a:spcPts val="1600"/>
              </a:spcBef>
              <a:spcAft>
                <a:spcPts val="1600"/>
              </a:spcAft>
              <a:buNone/>
            </a:pPr>
            <a:r>
              <a:t/>
            </a:r>
            <a:endParaRPr sz="1800"/>
          </a:p>
        </p:txBody>
      </p:sp>
      <p:sp>
        <p:nvSpPr>
          <p:cNvPr id="346" name="Google Shape;346;p68"/>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9"/>
          <p:cNvSpPr txBox="1"/>
          <p:nvPr>
            <p:ph type="title"/>
          </p:nvPr>
        </p:nvSpPr>
        <p:spPr>
          <a:xfrm>
            <a:off x="158425" y="141975"/>
            <a:ext cx="2899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Submission CSV</a:t>
            </a:r>
            <a:endParaRPr/>
          </a:p>
        </p:txBody>
      </p:sp>
      <p:sp>
        <p:nvSpPr>
          <p:cNvPr id="352" name="Google Shape;352;p69"/>
          <p:cNvSpPr txBox="1"/>
          <p:nvPr>
            <p:ph idx="12" type="sldNum"/>
          </p:nvPr>
        </p:nvSpPr>
        <p:spPr>
          <a:xfrm>
            <a:off x="8551733" y="48114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69"/>
          <p:cNvSpPr txBox="1"/>
          <p:nvPr>
            <p:ph idx="1" type="body"/>
          </p:nvPr>
        </p:nvSpPr>
        <p:spPr>
          <a:xfrm>
            <a:off x="221175" y="897675"/>
            <a:ext cx="5334900" cy="365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Filename does not matter</a:t>
            </a:r>
            <a:endParaRPr sz="1400"/>
          </a:p>
          <a:p>
            <a:pPr indent="-317500" lvl="0" marL="457200" rtl="0" algn="l">
              <a:spcBef>
                <a:spcPts val="0"/>
              </a:spcBef>
              <a:spcAft>
                <a:spcPts val="0"/>
              </a:spcAft>
              <a:buSzPts val="1400"/>
              <a:buChar char="●"/>
            </a:pPr>
            <a:r>
              <a:rPr lang="en" sz="1400"/>
              <a:t>Two column csv file with the id column and the predicted value as text</a:t>
            </a:r>
            <a:endParaRPr sz="1400"/>
          </a:p>
          <a:p>
            <a:pPr indent="-317500" lvl="1" marL="914400" rtl="0" algn="l">
              <a:spcBef>
                <a:spcPts val="0"/>
              </a:spcBef>
              <a:spcAft>
                <a:spcPts val="0"/>
              </a:spcAft>
              <a:buSzPts val="1400"/>
              <a:buChar char="○"/>
            </a:pPr>
            <a:r>
              <a:rPr lang="en" sz="1400"/>
              <a:t>id</a:t>
            </a:r>
            <a:endParaRPr sz="1400"/>
          </a:p>
          <a:p>
            <a:pPr indent="-317500" lvl="1" marL="914400" rtl="0" algn="l">
              <a:spcBef>
                <a:spcPts val="0"/>
              </a:spcBef>
              <a:spcAft>
                <a:spcPts val="0"/>
              </a:spcAft>
              <a:buSzPts val="1400"/>
              <a:buChar char="○"/>
            </a:pPr>
            <a:r>
              <a:rPr lang="en" sz="1400"/>
              <a:t>label</a:t>
            </a:r>
            <a:endParaRPr sz="1400"/>
          </a:p>
          <a:p>
            <a:pPr indent="-317500" lvl="0" marL="457200" rtl="0" algn="l">
              <a:spcBef>
                <a:spcPts val="0"/>
              </a:spcBef>
              <a:spcAft>
                <a:spcPts val="0"/>
              </a:spcAft>
              <a:buSzPts val="1400"/>
              <a:buChar char="●"/>
            </a:pPr>
            <a:r>
              <a:rPr lang="en" sz="1400"/>
              <a:t>You can submit as many times as you like</a:t>
            </a:r>
            <a:endParaRPr sz="1400"/>
          </a:p>
          <a:p>
            <a:pPr indent="-317500" lvl="0" marL="457200" rtl="0" algn="l">
              <a:spcBef>
                <a:spcPts val="0"/>
              </a:spcBef>
              <a:spcAft>
                <a:spcPts val="0"/>
              </a:spcAft>
              <a:buSzPts val="1400"/>
              <a:buChar char="●"/>
            </a:pPr>
            <a:r>
              <a:rPr lang="en" sz="1400"/>
              <a:t>Notice the prediction is ham/spam (string)</a:t>
            </a:r>
            <a:endParaRPr sz="1400"/>
          </a:p>
          <a:p>
            <a:pPr indent="-317500" lvl="0" marL="457200" rtl="0" algn="l">
              <a:spcBef>
                <a:spcPts val="0"/>
              </a:spcBef>
              <a:spcAft>
                <a:spcPts val="0"/>
              </a:spcAft>
              <a:buSzPts val="1400"/>
              <a:buChar char="●"/>
            </a:pPr>
            <a:r>
              <a:rPr lang="en" sz="1400"/>
              <a:t>NOTE:  when writing your csv from pandas, remember, index=False</a:t>
            </a:r>
            <a:endParaRPr sz="1400"/>
          </a:p>
          <a:p>
            <a:pPr indent="-317500" lvl="1" marL="914400" rtl="0" algn="l">
              <a:spcBef>
                <a:spcPts val="0"/>
              </a:spcBef>
              <a:spcAft>
                <a:spcPts val="0"/>
              </a:spcAft>
              <a:buSzPts val="1400"/>
              <a:buChar char="○"/>
            </a:pPr>
            <a:r>
              <a:rPr lang="en" sz="1400"/>
              <a:t>We only want those two columns</a:t>
            </a:r>
            <a:endParaRPr sz="1400"/>
          </a:p>
          <a:p>
            <a:pPr indent="0" lvl="0" marL="457200" rtl="0" algn="l">
              <a:spcBef>
                <a:spcPts val="1600"/>
              </a:spcBef>
              <a:spcAft>
                <a:spcPts val="1600"/>
              </a:spcAft>
              <a:buNone/>
            </a:pPr>
            <a:r>
              <a:t/>
            </a:r>
            <a:endParaRPr sz="1400"/>
          </a:p>
        </p:txBody>
      </p:sp>
      <p:pic>
        <p:nvPicPr>
          <p:cNvPr id="354" name="Google Shape;354;p69"/>
          <p:cNvPicPr preferRelativeResize="0"/>
          <p:nvPr/>
        </p:nvPicPr>
        <p:blipFill>
          <a:blip r:embed="rId3">
            <a:alphaModFix/>
          </a:blip>
          <a:stretch>
            <a:fillRect/>
          </a:stretch>
        </p:blipFill>
        <p:spPr>
          <a:xfrm>
            <a:off x="6805900" y="152400"/>
            <a:ext cx="1873948"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0"/>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Clr>
                <a:srgbClr val="0000FF"/>
              </a:buClr>
              <a:buSzPts val="1800"/>
              <a:buChar char="-"/>
            </a:pPr>
            <a:r>
              <a:rPr lang="en">
                <a:solidFill>
                  <a:srgbClr val="0000FF"/>
                </a:solidFill>
              </a:rPr>
              <a:t>Accuracy</a:t>
            </a:r>
            <a:endParaRPr>
              <a:solidFill>
                <a:srgbClr val="0000FF"/>
              </a:solidFill>
            </a:endParaRPr>
          </a:p>
          <a:p>
            <a:pPr indent="-317500" lvl="1" marL="914400" rtl="0" algn="l">
              <a:spcBef>
                <a:spcPts val="0"/>
              </a:spcBef>
              <a:spcAft>
                <a:spcPts val="0"/>
              </a:spcAft>
              <a:buClr>
                <a:srgbClr val="0000FF"/>
              </a:buClr>
              <a:buSzPts val="1400"/>
              <a:buChar char="-"/>
            </a:pPr>
            <a:r>
              <a:rPr lang="en"/>
              <a:t>What percentage of the predictions were correct? </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Precision</a:t>
            </a:r>
            <a:endParaRPr>
              <a:solidFill>
                <a:srgbClr val="0000FF"/>
              </a:solidFill>
            </a:endParaRPr>
          </a:p>
          <a:p>
            <a:pPr indent="-317500" lvl="1" marL="914400" rtl="0" algn="l">
              <a:spcBef>
                <a:spcPts val="0"/>
              </a:spcBef>
              <a:spcAft>
                <a:spcPts val="0"/>
              </a:spcAft>
              <a:buSzPts val="1400"/>
              <a:buChar char="-"/>
            </a:pPr>
            <a:r>
              <a:rPr lang="en"/>
              <a:t>How often were the model’s predictions accurate?  </a:t>
            </a:r>
            <a:r>
              <a:rPr lang="en">
                <a:solidFill>
                  <a:srgbClr val="FF0000"/>
                </a:solidFill>
              </a:rPr>
              <a:t>TP / TP + FP</a:t>
            </a:r>
            <a:endParaRPr>
              <a:solidFill>
                <a:srgbClr val="FF0000"/>
              </a:solidFill>
            </a:endParaRPr>
          </a:p>
          <a:p>
            <a:pPr indent="-342900" lvl="0" marL="457200" rtl="0" algn="l">
              <a:spcBef>
                <a:spcPts val="0"/>
              </a:spcBef>
              <a:spcAft>
                <a:spcPts val="0"/>
              </a:spcAft>
              <a:buClr>
                <a:srgbClr val="0000FF"/>
              </a:buClr>
              <a:buSzPts val="1800"/>
              <a:buChar char="-"/>
            </a:pPr>
            <a:r>
              <a:rPr lang="en">
                <a:solidFill>
                  <a:srgbClr val="0000FF"/>
                </a:solidFill>
              </a:rPr>
              <a:t>Recall</a:t>
            </a:r>
            <a:endParaRPr>
              <a:solidFill>
                <a:srgbClr val="0000FF"/>
              </a:solidFill>
            </a:endParaRPr>
          </a:p>
          <a:p>
            <a:pPr indent="-317500" lvl="1" marL="914400" rtl="0" algn="l">
              <a:spcBef>
                <a:spcPts val="0"/>
              </a:spcBef>
              <a:spcAft>
                <a:spcPts val="0"/>
              </a:spcAft>
              <a:buSzPts val="1400"/>
              <a:buChar char="-"/>
            </a:pPr>
            <a:r>
              <a:rPr lang="en"/>
              <a:t>What percentage of known positive cases were correctly identified?  </a:t>
            </a:r>
            <a:r>
              <a:rPr lang="en">
                <a:solidFill>
                  <a:srgbClr val="FF0000"/>
                </a:solidFill>
              </a:rPr>
              <a:t>TP /  TP + FN</a:t>
            </a:r>
            <a:endParaRPr>
              <a:solidFill>
                <a:srgbClr val="FF0000"/>
              </a:solidFill>
            </a:endParaRPr>
          </a:p>
          <a:p>
            <a:pPr indent="-342900" lvl="0" marL="457200" rtl="0" algn="l">
              <a:spcBef>
                <a:spcPts val="0"/>
              </a:spcBef>
              <a:spcAft>
                <a:spcPts val="0"/>
              </a:spcAft>
              <a:buClr>
                <a:srgbClr val="0000FF"/>
              </a:buClr>
              <a:buSzPts val="1800"/>
              <a:buChar char="-"/>
            </a:pPr>
            <a:r>
              <a:rPr lang="en">
                <a:solidFill>
                  <a:srgbClr val="0000FF"/>
                </a:solidFill>
              </a:rPr>
              <a:t>F1</a:t>
            </a:r>
            <a:endParaRPr>
              <a:solidFill>
                <a:srgbClr val="0000FF"/>
              </a:solidFill>
            </a:endParaRPr>
          </a:p>
          <a:p>
            <a:pPr indent="-317500" lvl="1" marL="914400" rtl="0" algn="l">
              <a:spcBef>
                <a:spcPts val="0"/>
              </a:spcBef>
              <a:spcAft>
                <a:spcPts val="0"/>
              </a:spcAft>
              <a:buSzPts val="1400"/>
              <a:buChar char="-"/>
            </a:pPr>
            <a:r>
              <a:rPr lang="en"/>
              <a:t>Balance of Precision and Recall</a:t>
            </a:r>
            <a:endParaRPr/>
          </a:p>
          <a:p>
            <a:pPr indent="-317500" lvl="1" marL="914400" rtl="0" algn="l">
              <a:spcBef>
                <a:spcPts val="0"/>
              </a:spcBef>
              <a:spcAft>
                <a:spcPts val="0"/>
              </a:spcAft>
              <a:buSzPts val="1400"/>
              <a:buChar char="-"/>
            </a:pPr>
            <a:r>
              <a:rPr lang="en"/>
              <a:t>Helpful when there is class imbalance</a:t>
            </a:r>
            <a:endParaRPr/>
          </a:p>
        </p:txBody>
      </p:sp>
      <p:pic>
        <p:nvPicPr>
          <p:cNvPr id="360" name="Google Shape;360;p70"/>
          <p:cNvPicPr preferRelativeResize="0"/>
          <p:nvPr/>
        </p:nvPicPr>
        <p:blipFill rotWithShape="1">
          <a:blip r:embed="rId3">
            <a:alphaModFix/>
          </a:blip>
          <a:srcRect b="12355" l="7976" r="7170" t="8492"/>
          <a:stretch/>
        </p:blipFill>
        <p:spPr>
          <a:xfrm>
            <a:off x="3476825" y="184550"/>
            <a:ext cx="5396450" cy="1204061"/>
          </a:xfrm>
          <a:prstGeom prst="rect">
            <a:avLst/>
          </a:prstGeom>
          <a:noFill/>
          <a:ln>
            <a:noFill/>
          </a:ln>
        </p:spPr>
      </p:pic>
      <p:sp>
        <p:nvSpPr>
          <p:cNvPr id="361" name="Google Shape;361;p70"/>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Evaluation</a:t>
            </a:r>
            <a:endParaRPr/>
          </a:p>
        </p:txBody>
      </p:sp>
      <p:pic>
        <p:nvPicPr>
          <p:cNvPr id="362" name="Google Shape;362;p70"/>
          <p:cNvPicPr preferRelativeResize="0"/>
          <p:nvPr/>
        </p:nvPicPr>
        <p:blipFill>
          <a:blip r:embed="rId4">
            <a:alphaModFix/>
          </a:blip>
          <a:stretch>
            <a:fillRect/>
          </a:stretch>
        </p:blipFill>
        <p:spPr>
          <a:xfrm>
            <a:off x="4391675" y="3811275"/>
            <a:ext cx="4428225" cy="1153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1"/>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 and the Core Calculations</a:t>
            </a:r>
            <a:endParaRPr/>
          </a:p>
        </p:txBody>
      </p:sp>
      <p:pic>
        <p:nvPicPr>
          <p:cNvPr id="368" name="Google Shape;368;p71"/>
          <p:cNvPicPr preferRelativeResize="0"/>
          <p:nvPr/>
        </p:nvPicPr>
        <p:blipFill>
          <a:blip r:embed="rId3">
            <a:alphaModFix/>
          </a:blip>
          <a:stretch>
            <a:fillRect/>
          </a:stretch>
        </p:blipFill>
        <p:spPr>
          <a:xfrm>
            <a:off x="758300" y="1125275"/>
            <a:ext cx="5372100" cy="3181350"/>
          </a:xfrm>
          <a:prstGeom prst="rect">
            <a:avLst/>
          </a:prstGeom>
          <a:noFill/>
          <a:ln>
            <a:noFill/>
          </a:ln>
        </p:spPr>
      </p:pic>
      <p:sp>
        <p:nvSpPr>
          <p:cNvPr id="369" name="Google Shape;369;p71"/>
          <p:cNvSpPr txBox="1"/>
          <p:nvPr/>
        </p:nvSpPr>
        <p:spPr>
          <a:xfrm>
            <a:off x="2086275" y="1064950"/>
            <a:ext cx="2975700" cy="777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70" name="Google Shape;370;p71"/>
          <p:cNvSpPr txBox="1"/>
          <p:nvPr/>
        </p:nvSpPr>
        <p:spPr>
          <a:xfrm>
            <a:off x="651225" y="1314200"/>
            <a:ext cx="1623900" cy="2560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371" name="Google Shape;371;p71"/>
          <p:cNvSpPr txBox="1"/>
          <p:nvPr/>
        </p:nvSpPr>
        <p:spPr>
          <a:xfrm>
            <a:off x="2327975" y="1193350"/>
            <a:ext cx="13065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Actual True/Yes</a:t>
            </a:r>
            <a:endParaRPr>
              <a:latin typeface="Merriweather"/>
              <a:ea typeface="Merriweather"/>
              <a:cs typeface="Merriweather"/>
              <a:sym typeface="Merriweather"/>
            </a:endParaRPr>
          </a:p>
        </p:txBody>
      </p:sp>
      <p:sp>
        <p:nvSpPr>
          <p:cNvPr id="372" name="Google Shape;372;p71"/>
          <p:cNvSpPr txBox="1"/>
          <p:nvPr/>
        </p:nvSpPr>
        <p:spPr>
          <a:xfrm>
            <a:off x="3507575" y="1193350"/>
            <a:ext cx="13065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Actual False/No</a:t>
            </a:r>
            <a:endParaRPr>
              <a:latin typeface="Merriweather"/>
              <a:ea typeface="Merriweather"/>
              <a:cs typeface="Merriweather"/>
              <a:sym typeface="Merriweather"/>
            </a:endParaRPr>
          </a:p>
        </p:txBody>
      </p:sp>
      <p:sp>
        <p:nvSpPr>
          <p:cNvPr id="373" name="Google Shape;373;p71"/>
          <p:cNvSpPr txBox="1"/>
          <p:nvPr/>
        </p:nvSpPr>
        <p:spPr>
          <a:xfrm>
            <a:off x="1187600" y="2085925"/>
            <a:ext cx="10296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Predicted True/Yes</a:t>
            </a:r>
            <a:endParaRPr>
              <a:latin typeface="Merriweather"/>
              <a:ea typeface="Merriweather"/>
              <a:cs typeface="Merriweather"/>
              <a:sym typeface="Merriweather"/>
            </a:endParaRPr>
          </a:p>
        </p:txBody>
      </p:sp>
      <p:sp>
        <p:nvSpPr>
          <p:cNvPr id="374" name="Google Shape;374;p71"/>
          <p:cNvSpPr txBox="1"/>
          <p:nvPr/>
        </p:nvSpPr>
        <p:spPr>
          <a:xfrm>
            <a:off x="1187600" y="2918100"/>
            <a:ext cx="11529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Predicted False/No</a:t>
            </a:r>
            <a:endParaRPr>
              <a:latin typeface="Merriweather"/>
              <a:ea typeface="Merriweather"/>
              <a:cs typeface="Merriweather"/>
              <a:sym typeface="Merriweather"/>
            </a:endParaRPr>
          </a:p>
        </p:txBody>
      </p:sp>
      <p:sp>
        <p:nvSpPr>
          <p:cNvPr id="375" name="Google Shape;375;p71"/>
          <p:cNvSpPr txBox="1"/>
          <p:nvPr/>
        </p:nvSpPr>
        <p:spPr>
          <a:xfrm>
            <a:off x="6291525" y="709975"/>
            <a:ext cx="2729700" cy="3987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Depending on the source, actual or predicted could be rows or columns </a:t>
            </a:r>
            <a:r>
              <a:rPr b="1" lang="en">
                <a:solidFill>
                  <a:srgbClr val="FF0000"/>
                </a:solidFill>
                <a:latin typeface="Merriweather"/>
                <a:ea typeface="Merriweather"/>
                <a:cs typeface="Merriweather"/>
                <a:sym typeface="Merriweather"/>
              </a:rPr>
              <a:t>so be careful</a:t>
            </a:r>
            <a:endParaRPr b="1">
              <a:solidFill>
                <a:srgbClr val="FF0000"/>
              </a:solidFill>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Green diagonal is the total correct cases.  </a:t>
            </a:r>
            <a:r>
              <a:rPr lang="en">
                <a:solidFill>
                  <a:srgbClr val="0000FF"/>
                </a:solidFill>
                <a:latin typeface="Merriweather"/>
                <a:ea typeface="Merriweather"/>
                <a:cs typeface="Merriweather"/>
                <a:sym typeface="Merriweather"/>
              </a:rPr>
              <a:t>Accuracy</a:t>
            </a:r>
            <a:r>
              <a:rPr lang="en">
                <a:latin typeface="Merriweather"/>
                <a:ea typeface="Merriweather"/>
                <a:cs typeface="Merriweather"/>
                <a:sym typeface="Merriweather"/>
              </a:rPr>
              <a:t> rate is the green diagonal divided by total number of cases</a:t>
            </a: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Red Diagonal is the total incorrect.  </a:t>
            </a:r>
            <a:r>
              <a:rPr lang="en">
                <a:solidFill>
                  <a:srgbClr val="0000FF"/>
                </a:solidFill>
                <a:latin typeface="Merriweather"/>
                <a:ea typeface="Merriweather"/>
                <a:cs typeface="Merriweather"/>
                <a:sym typeface="Merriweather"/>
              </a:rPr>
              <a:t>Misclassification</a:t>
            </a:r>
            <a:r>
              <a:rPr lang="en">
                <a:latin typeface="Merriweather"/>
                <a:ea typeface="Merriweather"/>
                <a:cs typeface="Merriweather"/>
                <a:sym typeface="Merriweather"/>
              </a:rPr>
              <a:t> rate is the red diagonal divided by the total number of cases</a:t>
            </a:r>
            <a:endParaRPr>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82" name="Shape 182"/>
        <p:cNvGrpSpPr/>
        <p:nvPr/>
      </p:nvGrpSpPr>
      <p:grpSpPr>
        <a:xfrm>
          <a:off x="0" y="0"/>
          <a:ext cx="0" cy="0"/>
          <a:chOff x="0" y="0"/>
          <a:chExt cx="0" cy="0"/>
        </a:xfrm>
      </p:grpSpPr>
      <p:sp>
        <p:nvSpPr>
          <p:cNvPr id="183" name="Google Shape;183;p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First Half Discussion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7" name="Shape 187"/>
        <p:cNvGrpSpPr/>
        <p:nvPr/>
      </p:nvGrpSpPr>
      <p:grpSpPr>
        <a:xfrm>
          <a:off x="0" y="0"/>
          <a:ext cx="0" cy="0"/>
          <a:chOff x="0" y="0"/>
          <a:chExt cx="0" cy="0"/>
        </a:xfrm>
      </p:grpSpPr>
      <p:sp>
        <p:nvSpPr>
          <p:cNvPr id="188" name="Google Shape;188;p46"/>
          <p:cNvSpPr txBox="1"/>
          <p:nvPr>
            <p:ph type="title"/>
          </p:nvPr>
        </p:nvSpPr>
        <p:spPr>
          <a:xfrm>
            <a:off x="370625" y="1502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Text Analytics</a:t>
            </a:r>
            <a:endParaRPr sz="5400"/>
          </a:p>
        </p:txBody>
      </p:sp>
      <p:sp>
        <p:nvSpPr>
          <p:cNvPr id="189" name="Google Shape;189;p46"/>
          <p:cNvSpPr txBox="1"/>
          <p:nvPr/>
        </p:nvSpPr>
        <p:spPr>
          <a:xfrm>
            <a:off x="1606775" y="3040625"/>
            <a:ext cx="6461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rgbClr val="999999"/>
                </a:solidFill>
                <a:latin typeface="Merriweather"/>
                <a:ea typeface="Merriweather"/>
                <a:cs typeface="Merriweather"/>
                <a:sym typeface="Merriweather"/>
              </a:rPr>
              <a:t>^[\w-\.]+@([\w-]+\.)+[\w-]{2,4}$</a:t>
            </a:r>
            <a:endParaRPr sz="2300">
              <a:solidFill>
                <a:srgbClr val="999999"/>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7"/>
          <p:cNvSpPr txBox="1"/>
          <p:nvPr>
            <p:ph type="title"/>
          </p:nvPr>
        </p:nvSpPr>
        <p:spPr>
          <a:xfrm>
            <a:off x="96800" y="66600"/>
            <a:ext cx="892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Text Mining?</a:t>
            </a:r>
            <a:endParaRPr/>
          </a:p>
        </p:txBody>
      </p:sp>
      <p:sp>
        <p:nvSpPr>
          <p:cNvPr id="195" name="Google Shape;195;p47"/>
          <p:cNvSpPr txBox="1"/>
          <p:nvPr>
            <p:ph idx="1" type="body"/>
          </p:nvPr>
        </p:nvSpPr>
        <p:spPr>
          <a:xfrm>
            <a:off x="96800" y="727325"/>
            <a:ext cx="8924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80-90% of all corporate data is in some kind of unstructured form (e.g. text)</a:t>
            </a:r>
            <a:endParaRPr/>
          </a:p>
          <a:p>
            <a:pPr indent="-342900" lvl="0" marL="457200" rtl="0" algn="l">
              <a:spcBef>
                <a:spcPts val="0"/>
              </a:spcBef>
              <a:spcAft>
                <a:spcPts val="0"/>
              </a:spcAft>
              <a:buSzPts val="1800"/>
              <a:buChar char="●"/>
            </a:pPr>
            <a:r>
              <a:rPr lang="en"/>
              <a:t>Benefits of text mining are (or will be) obvious especially in text-rich data environments</a:t>
            </a:r>
            <a:endParaRPr/>
          </a:p>
          <a:p>
            <a:pPr indent="-317500" lvl="1" marL="914400" rtl="0" algn="l">
              <a:spcBef>
                <a:spcPts val="0"/>
              </a:spcBef>
              <a:spcAft>
                <a:spcPts val="0"/>
              </a:spcAft>
              <a:buSzPts val="1400"/>
              <a:buChar char="○"/>
            </a:pPr>
            <a:r>
              <a:rPr lang="en"/>
              <a:t>Email and spam filtering</a:t>
            </a:r>
            <a:endParaRPr/>
          </a:p>
          <a:p>
            <a:pPr indent="-317500" lvl="1" marL="914400" rtl="0" algn="l">
              <a:spcBef>
                <a:spcPts val="0"/>
              </a:spcBef>
              <a:spcAft>
                <a:spcPts val="0"/>
              </a:spcAft>
              <a:buSzPts val="1400"/>
              <a:buChar char="○"/>
            </a:pPr>
            <a:r>
              <a:rPr lang="en"/>
              <a:t>Law (Court-orders)</a:t>
            </a:r>
            <a:endParaRPr/>
          </a:p>
          <a:p>
            <a:pPr indent="-317500" lvl="1" marL="914400" rtl="0" algn="l">
              <a:spcBef>
                <a:spcPts val="0"/>
              </a:spcBef>
              <a:spcAft>
                <a:spcPts val="0"/>
              </a:spcAft>
              <a:buSzPts val="1400"/>
              <a:buChar char="○"/>
            </a:pPr>
            <a:r>
              <a:rPr lang="en"/>
              <a:t>Financial Disclosures</a:t>
            </a:r>
            <a:endParaRPr/>
          </a:p>
          <a:p>
            <a:pPr indent="-317500" lvl="1" marL="914400" rtl="0" algn="l">
              <a:spcBef>
                <a:spcPts val="0"/>
              </a:spcBef>
              <a:spcAft>
                <a:spcPts val="0"/>
              </a:spcAft>
              <a:buSzPts val="1400"/>
              <a:buChar char="○"/>
            </a:pPr>
            <a:r>
              <a:rPr lang="en"/>
              <a:t>Medicine (discharge summaries, doctor notes)</a:t>
            </a:r>
            <a:endParaRPr/>
          </a:p>
          <a:p>
            <a:pPr indent="-317500" lvl="1" marL="914400" rtl="0" algn="l">
              <a:spcBef>
                <a:spcPts val="0"/>
              </a:spcBef>
              <a:spcAft>
                <a:spcPts val="0"/>
              </a:spcAft>
              <a:buSzPts val="1400"/>
              <a:buChar char="○"/>
            </a:pPr>
            <a:r>
              <a:rPr lang="en"/>
              <a:t>Marketing (Customer comments and reviews)</a:t>
            </a:r>
            <a:endParaRPr/>
          </a:p>
          <a:p>
            <a:pPr indent="-317500" lvl="1" marL="914400" rtl="0" algn="l">
              <a:spcBef>
                <a:spcPts val="0"/>
              </a:spcBef>
              <a:spcAft>
                <a:spcPts val="0"/>
              </a:spcAft>
              <a:buSzPts val="1400"/>
              <a:buChar char="○"/>
            </a:pPr>
            <a:r>
              <a:rPr lang="en"/>
              <a:t>Customer Support (In-bound help, problems with ordering, FAQs, etc.)</a:t>
            </a:r>
            <a:endParaRPr/>
          </a:p>
          <a:p>
            <a:pPr indent="-317500" lvl="1" marL="914400" rtl="0" algn="l">
              <a:spcBef>
                <a:spcPts val="0"/>
              </a:spcBef>
              <a:spcAft>
                <a:spcPts val="0"/>
              </a:spcAft>
              <a:buSzPts val="1400"/>
              <a:buChar char="○"/>
            </a:pPr>
            <a:r>
              <a:rPr lang="en"/>
              <a:t>Survey research and analysis of open-ended results</a:t>
            </a:r>
            <a:endParaRPr/>
          </a:p>
          <a:p>
            <a:pPr indent="-317500" lvl="1" marL="914400" rtl="0" algn="l">
              <a:spcBef>
                <a:spcPts val="0"/>
              </a:spcBef>
              <a:spcAft>
                <a:spcPts val="0"/>
              </a:spcAft>
              <a:buSzPts val="1400"/>
              <a:buChar char="○"/>
            </a:pPr>
            <a:r>
              <a:rPr lang="en"/>
              <a:t>Content Management</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8"/>
          <p:cNvPicPr preferRelativeResize="0"/>
          <p:nvPr/>
        </p:nvPicPr>
        <p:blipFill>
          <a:blip r:embed="rId3">
            <a:alphaModFix/>
          </a:blip>
          <a:stretch>
            <a:fillRect/>
          </a:stretch>
        </p:blipFill>
        <p:spPr>
          <a:xfrm>
            <a:off x="152400" y="152400"/>
            <a:ext cx="8733262"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49"/>
          <p:cNvPicPr preferRelativeResize="0"/>
          <p:nvPr/>
        </p:nvPicPr>
        <p:blipFill>
          <a:blip r:embed="rId3">
            <a:alphaModFix/>
          </a:blip>
          <a:stretch>
            <a:fillRect/>
          </a:stretch>
        </p:blipFill>
        <p:spPr>
          <a:xfrm>
            <a:off x="152400" y="152400"/>
            <a:ext cx="8839201" cy="2642407"/>
          </a:xfrm>
          <a:prstGeom prst="rect">
            <a:avLst/>
          </a:prstGeom>
          <a:noFill/>
          <a:ln>
            <a:noFill/>
          </a:ln>
        </p:spPr>
      </p:pic>
      <p:pic>
        <p:nvPicPr>
          <p:cNvPr id="206" name="Google Shape;206;p49"/>
          <p:cNvPicPr preferRelativeResize="0"/>
          <p:nvPr/>
        </p:nvPicPr>
        <p:blipFill>
          <a:blip r:embed="rId4">
            <a:alphaModFix/>
          </a:blip>
          <a:stretch>
            <a:fillRect/>
          </a:stretch>
        </p:blipFill>
        <p:spPr>
          <a:xfrm>
            <a:off x="1546550" y="3360032"/>
            <a:ext cx="6257925" cy="70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50"/>
          <p:cNvPicPr preferRelativeResize="0"/>
          <p:nvPr/>
        </p:nvPicPr>
        <p:blipFill>
          <a:blip r:embed="rId3">
            <a:alphaModFix/>
          </a:blip>
          <a:stretch>
            <a:fillRect/>
          </a:stretch>
        </p:blipFill>
        <p:spPr>
          <a:xfrm>
            <a:off x="1542663" y="172750"/>
            <a:ext cx="1995099" cy="1968501"/>
          </a:xfrm>
          <a:prstGeom prst="rect">
            <a:avLst/>
          </a:prstGeom>
          <a:noFill/>
          <a:ln>
            <a:noFill/>
          </a:ln>
        </p:spPr>
      </p:pic>
      <p:pic>
        <p:nvPicPr>
          <p:cNvPr id="212" name="Google Shape;212;p50"/>
          <p:cNvPicPr preferRelativeResize="0"/>
          <p:nvPr/>
        </p:nvPicPr>
        <p:blipFill>
          <a:blip r:embed="rId4">
            <a:alphaModFix/>
          </a:blip>
          <a:stretch>
            <a:fillRect/>
          </a:stretch>
        </p:blipFill>
        <p:spPr>
          <a:xfrm>
            <a:off x="5236750" y="3561976"/>
            <a:ext cx="2564950" cy="1443600"/>
          </a:xfrm>
          <a:prstGeom prst="rect">
            <a:avLst/>
          </a:prstGeom>
          <a:noFill/>
          <a:ln>
            <a:noFill/>
          </a:ln>
        </p:spPr>
      </p:pic>
      <p:pic>
        <p:nvPicPr>
          <p:cNvPr id="213" name="Google Shape;213;p50"/>
          <p:cNvPicPr preferRelativeResize="0"/>
          <p:nvPr/>
        </p:nvPicPr>
        <p:blipFill>
          <a:blip r:embed="rId5">
            <a:alphaModFix/>
          </a:blip>
          <a:stretch>
            <a:fillRect/>
          </a:stretch>
        </p:blipFill>
        <p:spPr>
          <a:xfrm>
            <a:off x="4694875" y="351426"/>
            <a:ext cx="3430324" cy="2188976"/>
          </a:xfrm>
          <a:prstGeom prst="rect">
            <a:avLst/>
          </a:prstGeom>
          <a:noFill/>
          <a:ln>
            <a:noFill/>
          </a:ln>
        </p:spPr>
      </p:pic>
      <p:pic>
        <p:nvPicPr>
          <p:cNvPr id="214" name="Google Shape;214;p50"/>
          <p:cNvPicPr preferRelativeResize="0"/>
          <p:nvPr/>
        </p:nvPicPr>
        <p:blipFill>
          <a:blip r:embed="rId6">
            <a:alphaModFix/>
          </a:blip>
          <a:stretch>
            <a:fillRect/>
          </a:stretch>
        </p:blipFill>
        <p:spPr>
          <a:xfrm>
            <a:off x="751600" y="2312450"/>
            <a:ext cx="3577226" cy="2351999"/>
          </a:xfrm>
          <a:prstGeom prst="rect">
            <a:avLst/>
          </a:prstGeom>
          <a:noFill/>
          <a:ln>
            <a:noFill/>
          </a:ln>
        </p:spPr>
      </p:pic>
      <p:pic>
        <p:nvPicPr>
          <p:cNvPr id="215" name="Google Shape;215;p50"/>
          <p:cNvPicPr preferRelativeResize="0"/>
          <p:nvPr/>
        </p:nvPicPr>
        <p:blipFill>
          <a:blip r:embed="rId7">
            <a:alphaModFix/>
          </a:blip>
          <a:stretch>
            <a:fillRect/>
          </a:stretch>
        </p:blipFill>
        <p:spPr>
          <a:xfrm>
            <a:off x="7371541" y="2540391"/>
            <a:ext cx="1772450" cy="117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51"/>
          <p:cNvPicPr preferRelativeResize="0"/>
          <p:nvPr/>
        </p:nvPicPr>
        <p:blipFill>
          <a:blip r:embed="rId3">
            <a:alphaModFix/>
          </a:blip>
          <a:stretch>
            <a:fillRect/>
          </a:stretch>
        </p:blipFill>
        <p:spPr>
          <a:xfrm>
            <a:off x="152400" y="439800"/>
            <a:ext cx="8839199" cy="40592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